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6" r:id="rId2"/>
    <p:sldMasterId id="2147483734" r:id="rId3"/>
  </p:sldMasterIdLst>
  <p:notesMasterIdLst>
    <p:notesMasterId r:id="rId23"/>
  </p:notesMasterIdLst>
  <p:sldIdLst>
    <p:sldId id="377" r:id="rId4"/>
    <p:sldId id="286" r:id="rId5"/>
    <p:sldId id="258" r:id="rId6"/>
    <p:sldId id="261" r:id="rId7"/>
    <p:sldId id="264" r:id="rId8"/>
    <p:sldId id="265" r:id="rId9"/>
    <p:sldId id="412" r:id="rId10"/>
    <p:sldId id="411" r:id="rId11"/>
    <p:sldId id="271" r:id="rId12"/>
    <p:sldId id="365" r:id="rId13"/>
    <p:sldId id="415" r:id="rId14"/>
    <p:sldId id="413" r:id="rId15"/>
    <p:sldId id="417" r:id="rId16"/>
    <p:sldId id="418" r:id="rId17"/>
    <p:sldId id="422" r:id="rId18"/>
    <p:sldId id="423" r:id="rId19"/>
    <p:sldId id="419" r:id="rId20"/>
    <p:sldId id="420" r:id="rId21"/>
    <p:sldId id="421" r:id="rId22"/>
  </p:sldIdLst>
  <p:sldSz cx="9144000" cy="6858000" type="screen4x3"/>
  <p:notesSz cx="10234613" cy="70993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ak" id="{ECC1A5B8-B4B2-4846-985A-48BE6D5E2F23}">
          <p14:sldIdLst>
            <p14:sldId id="377"/>
            <p14:sldId id="286"/>
          </p14:sldIdLst>
        </p14:section>
        <p14:section name="Sunum İçerik - index" id="{7FB57D28-8BAC-4008-8A2C-6D8597C52D65}">
          <p14:sldIdLst>
            <p14:sldId id="258"/>
            <p14:sldId id="261"/>
            <p14:sldId id="264"/>
            <p14:sldId id="265"/>
            <p14:sldId id="412"/>
            <p14:sldId id="411"/>
            <p14:sldId id="271"/>
            <p14:sldId id="365"/>
            <p14:sldId id="415"/>
            <p14:sldId id="413"/>
            <p14:sldId id="417"/>
            <p14:sldId id="418"/>
            <p14:sldId id="422"/>
            <p14:sldId id="423"/>
            <p14:sldId id="419"/>
            <p14:sldId id="420"/>
            <p14:sldId id="42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8" autoAdjust="0"/>
    <p:restoredTop sz="98934" autoAdjust="0"/>
  </p:normalViewPr>
  <p:slideViewPr>
    <p:cSldViewPr>
      <p:cViewPr>
        <p:scale>
          <a:sx n="100" d="100"/>
          <a:sy n="100" d="100"/>
        </p:scale>
        <p:origin x="-2220"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1" d="100"/>
          <a:sy n="71" d="100"/>
        </p:scale>
        <p:origin x="-1770" y="-108"/>
      </p:cViewPr>
      <p:guideLst>
        <p:guide orient="horz" pos="2236"/>
        <p:guide pos="32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435304" cy="35458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797022" y="0"/>
            <a:ext cx="4435304" cy="354580"/>
          </a:xfrm>
          <a:prstGeom prst="rect">
            <a:avLst/>
          </a:prstGeom>
        </p:spPr>
        <p:txBody>
          <a:bodyPr vert="horz" lIns="91440" tIns="45720" rIns="91440" bIns="45720" rtlCol="0"/>
          <a:lstStyle>
            <a:lvl1pPr algn="r">
              <a:defRPr sz="1200"/>
            </a:lvl1pPr>
          </a:lstStyle>
          <a:p>
            <a:fld id="{6B7A6347-1860-48BE-A72E-C4887E2CB1FC}" type="datetimeFigureOut">
              <a:rPr lang="tr-TR" smtClean="0"/>
              <a:pPr/>
              <a:t>10.02.2020</a:t>
            </a:fld>
            <a:endParaRPr lang="tr-TR"/>
          </a:p>
        </p:txBody>
      </p:sp>
      <p:sp>
        <p:nvSpPr>
          <p:cNvPr id="4" name="Slayt Görüntüsü Yer Tutucusu 3"/>
          <p:cNvSpPr>
            <a:spLocks noGrp="1" noRot="1" noChangeAspect="1"/>
          </p:cNvSpPr>
          <p:nvPr>
            <p:ph type="sldImg" idx="2"/>
          </p:nvPr>
        </p:nvSpPr>
        <p:spPr>
          <a:xfrm>
            <a:off x="3344863" y="533400"/>
            <a:ext cx="3544887" cy="26606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023005" y="3371809"/>
            <a:ext cx="8188606" cy="319452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6743619"/>
            <a:ext cx="4435304" cy="35458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797022" y="6743619"/>
            <a:ext cx="4435304" cy="354580"/>
          </a:xfrm>
          <a:prstGeom prst="rect">
            <a:avLst/>
          </a:prstGeom>
        </p:spPr>
        <p:txBody>
          <a:bodyPr vert="horz" lIns="91440" tIns="45720" rIns="91440" bIns="45720" rtlCol="0" anchor="b"/>
          <a:lstStyle>
            <a:lvl1pPr algn="r">
              <a:defRPr sz="1200"/>
            </a:lvl1pPr>
          </a:lstStyle>
          <a:p>
            <a:fld id="{CFEA5EBE-C6B0-48D9-B727-74167205C840}" type="slidenum">
              <a:rPr lang="tr-TR" smtClean="0"/>
              <a:pPr/>
              <a:t>‹#›</a:t>
            </a:fld>
            <a:endParaRPr lang="tr-TR"/>
          </a:p>
        </p:txBody>
      </p:sp>
    </p:spTree>
    <p:extLst>
      <p:ext uri="{BB962C8B-B14F-4D97-AF65-F5344CB8AC3E}">
        <p14:creationId xmlns:p14="http://schemas.microsoft.com/office/powerpoint/2010/main" val="300896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FEA5EBE-C6B0-48D9-B727-74167205C840}" type="slidenum">
              <a:rPr lang="tr-TR" smtClean="0"/>
              <a:pPr/>
              <a:t>11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723DFB4-385D-4C7B-89F2-118E25FCA55C}" type="datetimeFigureOut">
              <a:rPr lang="tr-TR" smtClean="0"/>
              <a:pPr/>
              <a:t>10.02.2020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723DFB4-385D-4C7B-89F2-118E25FCA55C}" type="datetimeFigureOut">
              <a:rPr lang="tr-TR" smtClean="0"/>
              <a:pPr/>
              <a:t>10.02.2020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723DFB4-385D-4C7B-89F2-118E25FCA55C}" type="datetimeFigureOut">
              <a:rPr lang="tr-TR" smtClean="0"/>
              <a:pPr/>
              <a:t>10.02.2020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213" name="Picture 21" descr="stuff"/>
          <p:cNvPicPr>
            <a:picLocks noChangeAspect="1" noChangeArrowheads="1"/>
          </p:cNvPicPr>
          <p:nvPr/>
        </p:nvPicPr>
        <p:blipFill>
          <a:blip r:embed="rId2" cstate="print"/>
          <a:srcRect/>
          <a:stretch>
            <a:fillRect/>
          </a:stretch>
        </p:blipFill>
        <p:spPr bwMode="auto">
          <a:xfrm>
            <a:off x="0" y="0"/>
            <a:ext cx="9144000" cy="5129213"/>
          </a:xfrm>
          <a:prstGeom prst="rect">
            <a:avLst/>
          </a:prstGeom>
          <a:noFill/>
        </p:spPr>
      </p:pic>
      <p:sp>
        <p:nvSpPr>
          <p:cNvPr id="8212" name="Rectangle 20"/>
          <p:cNvSpPr>
            <a:spLocks noChangeArrowheads="1"/>
          </p:cNvSpPr>
          <p:nvPr/>
        </p:nvSpPr>
        <p:spPr bwMode="auto">
          <a:xfrm>
            <a:off x="0" y="6613525"/>
            <a:ext cx="9144000" cy="244475"/>
          </a:xfrm>
          <a:prstGeom prst="rect">
            <a:avLst/>
          </a:prstGeom>
          <a:solidFill>
            <a:srgbClr val="003366"/>
          </a:solidFill>
          <a:ln w="9525" algn="ctr">
            <a:noFill/>
            <a:miter lim="800000"/>
            <a:headEnd/>
            <a:tailEnd/>
          </a:ln>
          <a:effectLst/>
        </p:spPr>
        <p:txBody>
          <a:bodyPr>
            <a:spAutoFit/>
          </a:bodyPr>
          <a:lstStyle/>
          <a:p>
            <a:r>
              <a:rPr lang="en-US"/>
              <a:t>www.company.com</a:t>
            </a:r>
            <a:endParaRPr lang="fr-FR"/>
          </a:p>
        </p:txBody>
      </p:sp>
      <p:sp>
        <p:nvSpPr>
          <p:cNvPr id="8198" name="Rectangle 6"/>
          <p:cNvSpPr>
            <a:spLocks noGrp="1" noChangeArrowheads="1"/>
          </p:cNvSpPr>
          <p:nvPr>
            <p:ph type="subTitle" idx="1"/>
          </p:nvPr>
        </p:nvSpPr>
        <p:spPr>
          <a:xfrm>
            <a:off x="3429000" y="5029200"/>
            <a:ext cx="5715000" cy="609600"/>
          </a:xfrm>
        </p:spPr>
        <p:txBody>
          <a:bodyPr/>
          <a:lstStyle>
            <a:lvl1pPr marL="0" indent="0" algn="ctr">
              <a:buFontTx/>
              <a:buNone/>
              <a:defRPr sz="2000">
                <a:solidFill>
                  <a:schemeClr val="bg1"/>
                </a:solidFill>
              </a:defRPr>
            </a:lvl1pPr>
          </a:lstStyle>
          <a:p>
            <a:r>
              <a:rPr lang="tr-TR" smtClean="0"/>
              <a:t>Asıl alt başlık stilini düzenlemek için tıklatın</a:t>
            </a:r>
            <a:endParaRPr lang="en-US"/>
          </a:p>
        </p:txBody>
      </p:sp>
      <p:sp>
        <p:nvSpPr>
          <p:cNvPr id="8197" name="Rectangle 5"/>
          <p:cNvSpPr>
            <a:spLocks noGrp="1" noChangeArrowheads="1"/>
          </p:cNvSpPr>
          <p:nvPr>
            <p:ph type="ctrTitle"/>
          </p:nvPr>
        </p:nvSpPr>
        <p:spPr>
          <a:xfrm>
            <a:off x="3429000" y="3581400"/>
            <a:ext cx="5715000" cy="1470025"/>
          </a:xfrm>
          <a:solidFill>
            <a:schemeClr val="bg1"/>
          </a:solidFill>
          <a:ln algn="ctr"/>
        </p:spPr>
        <p:txBody>
          <a:bodyPr lIns="91440" anchor="t"/>
          <a:lstStyle>
            <a:lvl1pPr algn="ctr">
              <a:spcBef>
                <a:spcPct val="20000"/>
              </a:spcBef>
              <a:defRPr sz="4000" b="1">
                <a:solidFill>
                  <a:srgbClr val="FCAB1A"/>
                </a:solidFill>
                <a:latin typeface="Verdana" pitchFamily="34" charset="0"/>
              </a:defRPr>
            </a:lvl1pPr>
          </a:lstStyle>
          <a:p>
            <a:r>
              <a:rPr lang="tr-TR" smtClean="0"/>
              <a:t>Asıl başlık stili için tıklatın</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8288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864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723DFB4-385D-4C7B-89F2-118E25FCA55C}" type="datetimeFigureOut">
              <a:rPr lang="tr-TR" smtClean="0"/>
              <a:pPr/>
              <a:t>10.02.2020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315200" y="1400175"/>
            <a:ext cx="1828800" cy="47720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828800" y="1400175"/>
            <a:ext cx="5334000" cy="47720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1400175"/>
            <a:ext cx="7315200" cy="581025"/>
          </a:xfrm>
        </p:spPr>
        <p:txBody>
          <a:bodyPr/>
          <a:lstStyle/>
          <a:p>
            <a:r>
              <a:rPr lang="tr-TR" smtClean="0"/>
              <a:t>Asıl başlık stili için tıklatın</a:t>
            </a:r>
            <a:endParaRPr lang="tr-TR"/>
          </a:p>
        </p:txBody>
      </p:sp>
      <p:sp>
        <p:nvSpPr>
          <p:cNvPr id="3" name="2 Grafik Yer Tutucusu"/>
          <p:cNvSpPr>
            <a:spLocks noGrp="1"/>
          </p:cNvSpPr>
          <p:nvPr>
            <p:ph type="chart" idx="1"/>
          </p:nvPr>
        </p:nvSpPr>
        <p:spPr>
          <a:xfrm>
            <a:off x="1828800" y="2133600"/>
            <a:ext cx="7162800" cy="4038600"/>
          </a:xfrm>
        </p:spPr>
        <p:txBody>
          <a:bodyPr/>
          <a:lstStyle/>
          <a:p>
            <a:r>
              <a:rPr lang="tr-TR" smtClean="0"/>
              <a:t>Grafik eklemek için simgeyi tıklatın</a:t>
            </a:r>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1400175"/>
            <a:ext cx="7315200" cy="5810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828800" y="2133600"/>
            <a:ext cx="35052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86400" y="2133600"/>
            <a:ext cx="35052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1AC9B103-2655-47CF-A560-EA494C24F404}" type="datetime1">
              <a:rPr lang="tr-TR" smtClean="0"/>
              <a:pPr/>
              <a:t>10.02.2020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9D8F4175-962E-41E7-A50F-4ADF61DA32C9}" type="slidenum">
              <a:rPr lang="tr-TR" smtClean="0"/>
              <a:pPr/>
              <a:t>‹#›</a:t>
            </a:fld>
            <a:endParaRPr lang="tr-T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A0FD9BB-D460-431B-AC22-08A88D6EF597}" type="datetime1">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8F4175-962E-41E7-A50F-4ADF61DA32C9}" type="slidenum">
              <a:rPr lang="tr-TR" smtClean="0"/>
              <a:pPr/>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9BABB8-D2F0-440C-84D4-45F1CF5230A4}" type="datetime1">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8F4175-962E-41E7-A50F-4ADF61DA32C9}" type="slidenum">
              <a:rPr lang="tr-TR" smtClean="0"/>
              <a:pPr/>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5954C507-5397-435E-8B9C-296E2656C87B}" type="datetime1">
              <a:rPr lang="tr-TR" smtClean="0"/>
              <a:pPr/>
              <a:t>10.02.2020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8F4175-962E-41E7-A50F-4ADF61DA32C9}" type="slidenum">
              <a:rPr lang="tr-TR" smtClean="0"/>
              <a:pPr/>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4AD2F76E-E20A-4709-B3A0-9321770E2A9A}" type="datetime1">
              <a:rPr lang="tr-TR" smtClean="0"/>
              <a:pPr/>
              <a:t>10.02.2020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D8F4175-962E-41E7-A50F-4ADF61DA32C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723DFB4-385D-4C7B-89F2-118E25FCA55C}" type="datetimeFigureOut">
              <a:rPr lang="tr-TR" smtClean="0"/>
              <a:pPr/>
              <a:t>10.02.2020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0EDF7571-8F18-40D8-8AF3-CCCE6725ACA8}" type="datetime1">
              <a:rPr lang="tr-TR" smtClean="0"/>
              <a:pPr/>
              <a:t>10.02.2020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D8F4175-962E-41E7-A50F-4ADF61DA32C9}" type="slidenum">
              <a:rPr lang="tr-TR" smtClean="0"/>
              <a:pPr/>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56F05E-8F42-460F-BB4B-F2521893474E}" type="datetime1">
              <a:rPr lang="tr-TR" smtClean="0"/>
              <a:pPr/>
              <a:t>10.02.2020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8F4175-962E-41E7-A50F-4ADF61DA32C9}" type="slidenum">
              <a:rPr lang="tr-TR" smtClean="0"/>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74D08D4-8CAB-4B77-B94F-C66A55855446}" type="datetime1">
              <a:rPr lang="tr-TR" smtClean="0"/>
              <a:pPr/>
              <a:t>10.02.2020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8F4175-962E-41E7-A50F-4ADF61DA32C9}" type="slidenum">
              <a:rPr lang="tr-TR" smtClean="0"/>
              <a:pPr/>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07963B7-B0CD-4D86-A0CC-60B9D479BCA8}" type="datetime1">
              <a:rPr lang="tr-TR" smtClean="0"/>
              <a:pPr/>
              <a:t>10.02.2020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D8F4175-962E-41E7-A50F-4ADF61DA32C9}" type="slidenum">
              <a:rPr lang="tr-TR" smtClean="0"/>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B5A7133-45D6-4301-8FE7-6F6810A9076F}" type="datetime1">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8F4175-962E-41E7-A50F-4ADF61DA32C9}" type="slidenum">
              <a:rPr lang="tr-TR" smtClean="0"/>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01AA400-C2AB-4B32-9570-FBA7B7875C76}" type="datetime1">
              <a:rPr lang="tr-TR" smtClean="0"/>
              <a:pPr/>
              <a:t>10.02.2020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D8F4175-962E-41E7-A50F-4ADF61DA32C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723DFB4-385D-4C7B-89F2-118E25FCA55C}" type="datetimeFigureOut">
              <a:rPr lang="tr-TR" smtClean="0"/>
              <a:pPr/>
              <a:t>10.02.2020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723DFB4-385D-4C7B-89F2-118E25FCA55C}" type="datetimeFigureOut">
              <a:rPr lang="tr-TR" smtClean="0"/>
              <a:pPr/>
              <a:t>10.02.2020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723DFB4-385D-4C7B-89F2-118E25FCA55C}" type="datetimeFigureOut">
              <a:rPr lang="tr-TR" smtClean="0"/>
              <a:pPr/>
              <a:t>10.02.2020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723DFB4-385D-4C7B-89F2-118E25FCA55C}" type="datetimeFigureOut">
              <a:rPr lang="tr-TR" smtClean="0"/>
              <a:pPr/>
              <a:t>10.02.2020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723DFB4-385D-4C7B-89F2-118E25FCA55C}" type="datetimeFigureOut">
              <a:rPr lang="tr-TR" smtClean="0"/>
              <a:pPr/>
              <a:t>10.02.2020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723DFB4-385D-4C7B-89F2-118E25FCA55C}" type="datetimeFigureOut">
              <a:rPr lang="tr-TR" smtClean="0"/>
              <a:pPr/>
              <a:t>10.02.2020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6E3FFA2-B1BD-467F-AC02-54655123ED9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3DFB4-385D-4C7B-89F2-118E25FCA55C}" type="datetimeFigureOut">
              <a:rPr lang="tr-TR" smtClean="0"/>
              <a:pPr/>
              <a:t>10.02.2020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E3FFA2-B1BD-467F-AC02-54655123ED9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0" descr="stuff"/>
          <p:cNvPicPr>
            <a:picLocks noChangeAspect="1" noChangeArrowheads="1"/>
          </p:cNvPicPr>
          <p:nvPr/>
        </p:nvPicPr>
        <p:blipFill>
          <a:blip r:embed="rId15" cstate="print"/>
          <a:srcRect/>
          <a:stretch>
            <a:fillRect/>
          </a:stretch>
        </p:blipFill>
        <p:spPr bwMode="auto">
          <a:xfrm>
            <a:off x="0" y="0"/>
            <a:ext cx="9144000" cy="5129213"/>
          </a:xfrm>
          <a:prstGeom prst="rect">
            <a:avLst/>
          </a:prstGeom>
          <a:noFill/>
        </p:spPr>
      </p:pic>
      <p:sp>
        <p:nvSpPr>
          <p:cNvPr id="1057" name="Rectangle 33"/>
          <p:cNvSpPr>
            <a:spLocks noChangeArrowheads="1"/>
          </p:cNvSpPr>
          <p:nvPr/>
        </p:nvSpPr>
        <p:spPr bwMode="auto">
          <a:xfrm>
            <a:off x="1295400" y="1752600"/>
            <a:ext cx="7848600" cy="3505200"/>
          </a:xfrm>
          <a:prstGeom prst="rect">
            <a:avLst/>
          </a:prstGeom>
          <a:solidFill>
            <a:schemeClr val="bg1"/>
          </a:solidFill>
          <a:ln w="9525" algn="ctr">
            <a:solidFill>
              <a:schemeClr val="bg1"/>
            </a:solidFill>
            <a:miter lim="800000"/>
            <a:headEnd/>
            <a:tailEnd/>
          </a:ln>
          <a:effectLst/>
        </p:spPr>
        <p:txBody>
          <a:bodyPr wrap="none" anchor="ctr"/>
          <a:lstStyle/>
          <a:p>
            <a:endParaRPr lang="tr-TR"/>
          </a:p>
        </p:txBody>
      </p:sp>
      <p:sp>
        <p:nvSpPr>
          <p:cNvPr id="1026" name="Rectangle 2"/>
          <p:cNvSpPr>
            <a:spLocks noGrp="1" noChangeArrowheads="1"/>
          </p:cNvSpPr>
          <p:nvPr>
            <p:ph type="title"/>
          </p:nvPr>
        </p:nvSpPr>
        <p:spPr bwMode="auto">
          <a:xfrm>
            <a:off x="1828800" y="1400175"/>
            <a:ext cx="7315200" cy="581025"/>
          </a:xfrm>
          <a:prstGeom prst="rect">
            <a:avLst/>
          </a:prstGeom>
          <a:solidFill>
            <a:srgbClr val="003366"/>
          </a:solidFill>
          <a:ln w="9525">
            <a:noFill/>
            <a:miter lim="800000"/>
            <a:headEnd/>
            <a:tailEnd/>
          </a:ln>
          <a:effectLst/>
        </p:spPr>
        <p:txBody>
          <a:bodyPr vert="horz" wrap="square" lIns="198000" tIns="45720" rIns="91440" bIns="45720" numCol="1" anchor="ctr" anchorCtr="0" compatLnSpc="1">
            <a:prstTxWarp prst="textNoShape">
              <a:avLst/>
            </a:prstTxWarp>
          </a:bodyPr>
          <a:lstStyle/>
          <a:p>
            <a:pPr lvl="0"/>
            <a:r>
              <a:rPr lang="tr-TR" smtClean="0"/>
              <a:t>Asıl başlık stili için tıklatın</a:t>
            </a:r>
            <a:endParaRPr lang="fr-FR" smtClean="0"/>
          </a:p>
        </p:txBody>
      </p:sp>
      <p:sp>
        <p:nvSpPr>
          <p:cNvPr id="1027" name="Rectangle 3"/>
          <p:cNvSpPr>
            <a:spLocks noGrp="1" noChangeArrowheads="1"/>
          </p:cNvSpPr>
          <p:nvPr>
            <p:ph type="body" idx="1"/>
          </p:nvPr>
        </p:nvSpPr>
        <p:spPr bwMode="auto">
          <a:xfrm>
            <a:off x="1828800" y="2133600"/>
            <a:ext cx="7162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smtClean="0"/>
          </a:p>
        </p:txBody>
      </p:sp>
      <p:sp>
        <p:nvSpPr>
          <p:cNvPr id="1043" name="Rectangle 19"/>
          <p:cNvSpPr>
            <a:spLocks noChangeArrowheads="1"/>
          </p:cNvSpPr>
          <p:nvPr/>
        </p:nvSpPr>
        <p:spPr bwMode="auto">
          <a:xfrm>
            <a:off x="0" y="6613525"/>
            <a:ext cx="9144000" cy="244475"/>
          </a:xfrm>
          <a:prstGeom prst="rect">
            <a:avLst/>
          </a:prstGeom>
          <a:solidFill>
            <a:srgbClr val="003366"/>
          </a:solidFill>
          <a:ln w="9525">
            <a:noFill/>
            <a:miter lim="800000"/>
            <a:headEnd/>
            <a:tailEnd/>
          </a:ln>
          <a:effectLst/>
        </p:spPr>
        <p:txBody>
          <a:bodyPr>
            <a:spAutoFit/>
          </a:bodyPr>
          <a:lstStyle/>
          <a:p>
            <a:r>
              <a:rPr lang="en-US"/>
              <a:t>www.company.com</a:t>
            </a:r>
            <a:endParaRPr lang="fr-FR"/>
          </a:p>
        </p:txBody>
      </p:sp>
      <p:sp>
        <p:nvSpPr>
          <p:cNvPr id="1047" name="Oval 23"/>
          <p:cNvSpPr>
            <a:spLocks noChangeArrowheads="1"/>
          </p:cNvSpPr>
          <p:nvPr/>
        </p:nvSpPr>
        <p:spPr bwMode="auto">
          <a:xfrm>
            <a:off x="1433513"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48" name="Oval 24"/>
          <p:cNvSpPr>
            <a:spLocks noChangeArrowheads="1"/>
          </p:cNvSpPr>
          <p:nvPr/>
        </p:nvSpPr>
        <p:spPr bwMode="auto">
          <a:xfrm>
            <a:off x="2193925"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49" name="Oval 25"/>
          <p:cNvSpPr>
            <a:spLocks noChangeArrowheads="1"/>
          </p:cNvSpPr>
          <p:nvPr/>
        </p:nvSpPr>
        <p:spPr bwMode="auto">
          <a:xfrm>
            <a:off x="2954338"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0" name="Oval 26"/>
          <p:cNvSpPr>
            <a:spLocks noChangeArrowheads="1"/>
          </p:cNvSpPr>
          <p:nvPr/>
        </p:nvSpPr>
        <p:spPr bwMode="auto">
          <a:xfrm>
            <a:off x="3714750"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51" name="Oval 27"/>
          <p:cNvSpPr>
            <a:spLocks noChangeArrowheads="1"/>
          </p:cNvSpPr>
          <p:nvPr/>
        </p:nvSpPr>
        <p:spPr bwMode="auto">
          <a:xfrm>
            <a:off x="4475163"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2" name="Oval 28"/>
          <p:cNvSpPr>
            <a:spLocks noChangeArrowheads="1"/>
          </p:cNvSpPr>
          <p:nvPr/>
        </p:nvSpPr>
        <p:spPr bwMode="auto">
          <a:xfrm>
            <a:off x="5237163"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3" name="Oval 29"/>
          <p:cNvSpPr>
            <a:spLocks noChangeArrowheads="1"/>
          </p:cNvSpPr>
          <p:nvPr/>
        </p:nvSpPr>
        <p:spPr bwMode="auto">
          <a:xfrm>
            <a:off x="5997575"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54" name="Oval 30"/>
          <p:cNvSpPr>
            <a:spLocks noChangeArrowheads="1"/>
          </p:cNvSpPr>
          <p:nvPr/>
        </p:nvSpPr>
        <p:spPr bwMode="auto">
          <a:xfrm>
            <a:off x="6757988" y="6159500"/>
            <a:ext cx="65087" cy="65088"/>
          </a:xfrm>
          <a:prstGeom prst="ellipse">
            <a:avLst/>
          </a:prstGeom>
          <a:solidFill>
            <a:srgbClr val="BDD2F2"/>
          </a:solidFill>
          <a:ln w="9525" algn="ctr">
            <a:noFill/>
            <a:round/>
            <a:headEnd/>
            <a:tailEnd/>
          </a:ln>
          <a:effectLst/>
        </p:spPr>
        <p:txBody>
          <a:bodyPr wrap="none" anchor="ctr"/>
          <a:lstStyle/>
          <a:p>
            <a:endParaRPr lang="tr-TR"/>
          </a:p>
        </p:txBody>
      </p:sp>
      <p:sp>
        <p:nvSpPr>
          <p:cNvPr id="1055" name="Oval 31"/>
          <p:cNvSpPr>
            <a:spLocks noChangeArrowheads="1"/>
          </p:cNvSpPr>
          <p:nvPr/>
        </p:nvSpPr>
        <p:spPr bwMode="auto">
          <a:xfrm>
            <a:off x="7518400" y="6159500"/>
            <a:ext cx="65088" cy="65088"/>
          </a:xfrm>
          <a:prstGeom prst="ellipse">
            <a:avLst/>
          </a:prstGeom>
          <a:solidFill>
            <a:srgbClr val="BDD2F2"/>
          </a:solidFill>
          <a:ln w="9525" algn="ctr">
            <a:noFill/>
            <a:round/>
            <a:headEnd/>
            <a:tailEnd/>
          </a:ln>
          <a:effectLst/>
        </p:spPr>
        <p:txBody>
          <a:bodyPr wrap="none" anchor="ctr"/>
          <a:lstStyle/>
          <a:p>
            <a:endParaRPr lang="tr-TR"/>
          </a:p>
        </p:txBody>
      </p:sp>
      <p:sp>
        <p:nvSpPr>
          <p:cNvPr id="1056" name="Oval 32"/>
          <p:cNvSpPr>
            <a:spLocks noChangeArrowheads="1"/>
          </p:cNvSpPr>
          <p:nvPr/>
        </p:nvSpPr>
        <p:spPr bwMode="auto">
          <a:xfrm>
            <a:off x="8280400" y="6159500"/>
            <a:ext cx="65088" cy="65088"/>
          </a:xfrm>
          <a:prstGeom prst="ellipse">
            <a:avLst/>
          </a:prstGeom>
          <a:solidFill>
            <a:srgbClr val="BDD2F2"/>
          </a:solidFill>
          <a:ln w="9525" algn="ctr">
            <a:noFill/>
            <a:round/>
            <a:headEnd/>
            <a:tailEnd/>
          </a:ln>
          <a:effectLst/>
        </p:spPr>
        <p:txBody>
          <a:bodyPr wrap="none" anchor="ctr"/>
          <a:lstStyle/>
          <a:p>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B4CCE2"/>
        </a:buClr>
        <a:buChar char="–"/>
        <a:defRPr sz="2000">
          <a:solidFill>
            <a:schemeClr val="tx1"/>
          </a:solidFill>
          <a:latin typeface="+mn-lt"/>
        </a:defRPr>
      </a:lvl2pPr>
      <a:lvl3pPr marL="1143000" indent="-228600" algn="l" rtl="0" eaLnBrk="1" fontAlgn="base" hangingPunct="1">
        <a:spcBef>
          <a:spcPct val="20000"/>
        </a:spcBef>
        <a:spcAft>
          <a:spcPct val="0"/>
        </a:spcAft>
        <a:buClr>
          <a:srgbClr val="B4CCE2"/>
        </a:buClr>
        <a:buChar char="•"/>
        <a:defRPr>
          <a:solidFill>
            <a:schemeClr val="tx1"/>
          </a:solidFill>
          <a:latin typeface="+mn-lt"/>
        </a:defRPr>
      </a:lvl3pPr>
      <a:lvl4pPr marL="1600200" indent="-228600" algn="l" rtl="0" eaLnBrk="1" fontAlgn="base" hangingPunct="1">
        <a:spcBef>
          <a:spcPct val="20000"/>
        </a:spcBef>
        <a:spcAft>
          <a:spcPct val="0"/>
        </a:spcAft>
        <a:buClr>
          <a:srgbClr val="B4CCE2"/>
        </a:buClr>
        <a:buChar char="–"/>
        <a:defRPr sz="1600">
          <a:solidFill>
            <a:schemeClr val="tx1"/>
          </a:solidFill>
          <a:latin typeface="+mn-lt"/>
        </a:defRPr>
      </a:lvl4pPr>
      <a:lvl5pPr marL="2057400" indent="-228600" algn="l" rtl="0" eaLnBrk="1" fontAlgn="base" hangingPunct="1">
        <a:spcBef>
          <a:spcPct val="20000"/>
        </a:spcBef>
        <a:spcAft>
          <a:spcPct val="0"/>
        </a:spcAft>
        <a:buClr>
          <a:srgbClr val="B4CCE2"/>
        </a:buClr>
        <a:buChar char="»"/>
        <a:defRPr sz="1600">
          <a:solidFill>
            <a:schemeClr val="tx1"/>
          </a:solidFill>
          <a:latin typeface="+mn-lt"/>
        </a:defRPr>
      </a:lvl5pPr>
      <a:lvl6pPr marL="2514600" indent="-228600" algn="l" rtl="0" eaLnBrk="1" fontAlgn="base" hangingPunct="1">
        <a:spcBef>
          <a:spcPct val="20000"/>
        </a:spcBef>
        <a:spcAft>
          <a:spcPct val="0"/>
        </a:spcAft>
        <a:buClr>
          <a:srgbClr val="B4CCE2"/>
        </a:buClr>
        <a:buChar char="»"/>
        <a:defRPr sz="1600">
          <a:solidFill>
            <a:schemeClr val="tx1"/>
          </a:solidFill>
          <a:latin typeface="+mn-lt"/>
        </a:defRPr>
      </a:lvl6pPr>
      <a:lvl7pPr marL="2971800" indent="-228600" algn="l" rtl="0" eaLnBrk="1" fontAlgn="base" hangingPunct="1">
        <a:spcBef>
          <a:spcPct val="20000"/>
        </a:spcBef>
        <a:spcAft>
          <a:spcPct val="0"/>
        </a:spcAft>
        <a:buClr>
          <a:srgbClr val="B4CCE2"/>
        </a:buClr>
        <a:buChar char="»"/>
        <a:defRPr sz="1600">
          <a:solidFill>
            <a:schemeClr val="tx1"/>
          </a:solidFill>
          <a:latin typeface="+mn-lt"/>
        </a:defRPr>
      </a:lvl7pPr>
      <a:lvl8pPr marL="3429000" indent="-228600" algn="l" rtl="0" eaLnBrk="1" fontAlgn="base" hangingPunct="1">
        <a:spcBef>
          <a:spcPct val="20000"/>
        </a:spcBef>
        <a:spcAft>
          <a:spcPct val="0"/>
        </a:spcAft>
        <a:buClr>
          <a:srgbClr val="B4CCE2"/>
        </a:buClr>
        <a:buChar char="»"/>
        <a:defRPr sz="1600">
          <a:solidFill>
            <a:schemeClr val="tx1"/>
          </a:solidFill>
          <a:latin typeface="+mn-lt"/>
        </a:defRPr>
      </a:lvl8pPr>
      <a:lvl9pPr marL="3886200" indent="-228600" algn="l" rtl="0" eaLnBrk="1" fontAlgn="base" hangingPunct="1">
        <a:spcBef>
          <a:spcPct val="20000"/>
        </a:spcBef>
        <a:spcAft>
          <a:spcPct val="0"/>
        </a:spcAft>
        <a:buClr>
          <a:srgbClr val="B4CCE2"/>
        </a:buClr>
        <a:buChar char="»"/>
        <a:defRPr sz="16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723DFB4-385D-4C7B-89F2-118E25FCA55C}" type="datetimeFigureOut">
              <a:rPr lang="tr-TR" smtClean="0"/>
              <a:pPr/>
              <a:t>10.02.2020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6E3FFA2-B1BD-467F-AC02-54655123ED9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23595" y="332656"/>
            <a:ext cx="8220405" cy="897147"/>
          </a:xfrm>
        </p:spPr>
        <p:txBody>
          <a:bodyPr anchor="ctr">
            <a:noAutofit/>
          </a:bodyPr>
          <a:lstStyle/>
          <a:p>
            <a:pPr algn="ctr"/>
            <a:r>
              <a:rPr lang="tr-TR" b="1" dirty="0">
                <a:solidFill>
                  <a:schemeClr val="tx1"/>
                </a:solidFill>
                <a:latin typeface="Gabriola" pitchFamily="82" charset="0"/>
              </a:rPr>
              <a:t>T.C.</a:t>
            </a:r>
          </a:p>
          <a:p>
            <a:pPr algn="ctr"/>
            <a:r>
              <a:rPr lang="tr-TR" b="1" dirty="0" smtClean="0">
                <a:solidFill>
                  <a:schemeClr val="tx1"/>
                </a:solidFill>
                <a:latin typeface="Gabriola" pitchFamily="82" charset="0"/>
              </a:rPr>
              <a:t>KİLİS  VALİLİĞİ </a:t>
            </a:r>
          </a:p>
          <a:p>
            <a:pPr algn="ctr"/>
            <a:r>
              <a:rPr lang="tr-TR" b="1" dirty="0" smtClean="0">
                <a:solidFill>
                  <a:schemeClr val="tx1"/>
                </a:solidFill>
                <a:latin typeface="Gabriola" pitchFamily="82" charset="0"/>
              </a:rPr>
              <a:t>GAZİ  İMAM -HATİP  ORTAOKULU   MÜDÜRLÜĞÜ</a:t>
            </a:r>
            <a:endParaRPr lang="tr-TR" dirty="0">
              <a:solidFill>
                <a:schemeClr val="tx1"/>
              </a:solidFill>
              <a:latin typeface="Gabriola" pitchFamily="82" charset="0"/>
            </a:endParaRPr>
          </a:p>
        </p:txBody>
      </p:sp>
      <p:sp>
        <p:nvSpPr>
          <p:cNvPr id="2" name="Başlık 1"/>
          <p:cNvSpPr>
            <a:spLocks noGrp="1"/>
          </p:cNvSpPr>
          <p:nvPr>
            <p:ph type="ctrTitle"/>
          </p:nvPr>
        </p:nvSpPr>
        <p:spPr>
          <a:xfrm>
            <a:off x="2049464" y="2924944"/>
            <a:ext cx="7092279" cy="1048692"/>
          </a:xfrm>
        </p:spPr>
        <p:txBody>
          <a:bodyPr anchor="ctr">
            <a:noAutofit/>
          </a:bodyPr>
          <a:lstStyle/>
          <a:p>
            <a:pPr algn="ctr"/>
            <a:r>
              <a:rPr lang="tr-TR" sz="9600" dirty="0" smtClean="0">
                <a:effectLst>
                  <a:outerShdw blurRad="38100" dist="38100" dir="2700000" algn="tl">
                    <a:srgbClr val="000000">
                      <a:alpha val="43137"/>
                    </a:srgbClr>
                  </a:outerShdw>
                </a:effectLst>
                <a:latin typeface="Gabriola" pitchFamily="82" charset="0"/>
              </a:rPr>
              <a:t>OKUL TANITIMI</a:t>
            </a:r>
            <a:endParaRPr lang="tr-TR" sz="9600" dirty="0">
              <a:effectLst>
                <a:outerShdw blurRad="38100" dist="38100" dir="2700000" algn="tl">
                  <a:srgbClr val="000000">
                    <a:alpha val="43137"/>
                  </a:srgbClr>
                </a:outerShdw>
              </a:effectLst>
              <a:latin typeface="Gabriola" pitchFamily="82"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88640"/>
            <a:ext cx="1410117" cy="1008112"/>
          </a:xfrm>
          <a:prstGeom prst="rect">
            <a:avLst/>
          </a:prstGeom>
        </p:spPr>
      </p:pic>
      <p:sp>
        <p:nvSpPr>
          <p:cNvPr id="7" name="Başlık 1"/>
          <p:cNvSpPr txBox="1">
            <a:spLocks/>
          </p:cNvSpPr>
          <p:nvPr/>
        </p:nvSpPr>
        <p:spPr>
          <a:xfrm>
            <a:off x="3419872" y="3876762"/>
            <a:ext cx="5682740" cy="1048692"/>
          </a:xfrm>
          <a:prstGeom prst="rect">
            <a:avLst/>
          </a:prstGeom>
        </p:spPr>
        <p:txBody>
          <a:bodyPr vert="horz" lIns="91440" tIns="45720" rIns="91440" bIns="45720" rtlCol="0" anchor="ctr" anchorCtr="0">
            <a:noAutofit/>
          </a:bodyP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gn="ctr"/>
            <a:r>
              <a:rPr lang="tr-TR" sz="9600" b="1" dirty="0" smtClean="0">
                <a:solidFill>
                  <a:srgbClr val="1F497D"/>
                </a:solidFill>
                <a:effectLst>
                  <a:outerShdw blurRad="38100" dist="38100" dir="2700000" algn="tl">
                    <a:srgbClr val="000000">
                      <a:alpha val="43137"/>
                    </a:srgbClr>
                  </a:outerShdw>
                </a:effectLst>
                <a:latin typeface="Gabriola" pitchFamily="82" charset="0"/>
              </a:rPr>
              <a:t>DOSYASI</a:t>
            </a:r>
            <a:endParaRPr lang="tr-TR" sz="9600" dirty="0">
              <a:solidFill>
                <a:srgbClr val="1F497D"/>
              </a:solidFill>
              <a:effectLst>
                <a:outerShdw blurRad="38100" dist="38100" dir="2700000" algn="tl">
                  <a:srgbClr val="000000">
                    <a:alpha val="43137"/>
                  </a:srgbClr>
                </a:outerShdw>
              </a:effectLst>
              <a:latin typeface="Gabriola" pitchFamily="82" charset="0"/>
            </a:endParaRPr>
          </a:p>
        </p:txBody>
      </p:sp>
      <p:sp>
        <p:nvSpPr>
          <p:cNvPr id="8" name="Başlık 1"/>
          <p:cNvSpPr txBox="1">
            <a:spLocks/>
          </p:cNvSpPr>
          <p:nvPr/>
        </p:nvSpPr>
        <p:spPr>
          <a:xfrm>
            <a:off x="3384798" y="1700808"/>
            <a:ext cx="5682739" cy="1048692"/>
          </a:xfrm>
          <a:prstGeom prst="rect">
            <a:avLst/>
          </a:prstGeom>
        </p:spPr>
        <p:txBody>
          <a:bodyPr vert="horz" lIns="91440" tIns="45720" rIns="91440" bIns="45720" rtlCol="0" anchor="ctr" anchorCtr="0">
            <a:noAutofit/>
          </a:bodyP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gn="ctr"/>
            <a:r>
              <a:rPr lang="tr-TR" sz="9600" b="1" dirty="0" smtClean="0">
                <a:solidFill>
                  <a:srgbClr val="1F497D"/>
                </a:solidFill>
                <a:effectLst>
                  <a:outerShdw blurRad="38100" dist="38100" dir="2700000" algn="tl">
                    <a:srgbClr val="000000">
                      <a:alpha val="43137"/>
                    </a:srgbClr>
                  </a:outerShdw>
                </a:effectLst>
                <a:latin typeface="Gabriola" pitchFamily="82" charset="0"/>
              </a:rPr>
              <a:t>2019-2020</a:t>
            </a:r>
            <a:endParaRPr lang="tr-TR" sz="9600" dirty="0">
              <a:solidFill>
                <a:srgbClr val="1F497D"/>
              </a:solidFill>
              <a:effectLst>
                <a:outerShdw blurRad="38100" dist="38100" dir="2700000" algn="tl">
                  <a:srgbClr val="000000">
                    <a:alpha val="43137"/>
                  </a:srgbClr>
                </a:outerShdw>
              </a:effectLst>
              <a:latin typeface="Gabriola" pitchFamily="82" charset="0"/>
            </a:endParaRPr>
          </a:p>
        </p:txBody>
      </p:sp>
      <p:sp>
        <p:nvSpPr>
          <p:cNvPr id="9" name="Alt Başlık 2"/>
          <p:cNvSpPr txBox="1">
            <a:spLocks/>
          </p:cNvSpPr>
          <p:nvPr/>
        </p:nvSpPr>
        <p:spPr>
          <a:xfrm>
            <a:off x="3467877" y="6291318"/>
            <a:ext cx="2064231" cy="262316"/>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tr-TR" sz="2400" b="1" dirty="0">
                <a:solidFill>
                  <a:srgbClr val="4F81BD">
                    <a:lumMod val="75000"/>
                  </a:srgbClr>
                </a:solidFill>
                <a:latin typeface="Cambria" pitchFamily="18" charset="0"/>
              </a:rPr>
              <a:t>2019-2020 </a:t>
            </a:r>
            <a:endParaRPr lang="tr-TR" sz="2400" b="1" dirty="0">
              <a:solidFill>
                <a:srgbClr val="4F81BD">
                  <a:lumMod val="75000"/>
                </a:srgbClr>
              </a:solidFill>
              <a:latin typeface="Cambria" pitchFamily="18" charset="0"/>
            </a:endParaRPr>
          </a:p>
        </p:txBody>
      </p:sp>
    </p:spTree>
    <p:extLst>
      <p:ext uri="{BB962C8B-B14F-4D97-AF65-F5344CB8AC3E}">
        <p14:creationId xmlns:p14="http://schemas.microsoft.com/office/powerpoint/2010/main" val="2237124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0" y="71322"/>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1"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100" dirty="0">
                <a:solidFill>
                  <a:prstClr val="white">
                    <a:lumMod val="75000"/>
                  </a:prstClr>
                </a:solidFill>
              </a:rPr>
              <a:t>Gazi   İmam Hatip Ortaokulu Müdürlüğü </a:t>
            </a:r>
            <a:r>
              <a:rPr lang="tr-TR" sz="1100" dirty="0">
                <a:solidFill>
                  <a:prstClr val="white">
                    <a:lumMod val="75000"/>
                  </a:prstClr>
                </a:solidFill>
              </a:rPr>
              <a:t>2019-2020                                        </a:t>
            </a:r>
            <a:r>
              <a:rPr lang="tr-TR" sz="1300" dirty="0" smtClean="0">
                <a:solidFill>
                  <a:schemeClr val="tx1"/>
                </a:solidFill>
              </a:rPr>
              <a:t>- </a:t>
            </a:r>
            <a:fld id="{9D8F4175-962E-41E7-A50F-4ADF61DA32C9}" type="slidenum">
              <a:rPr lang="tr-TR" smtClean="0">
                <a:solidFill>
                  <a:schemeClr val="tx1"/>
                </a:solidFill>
              </a:rPr>
              <a:pPr algn="l"/>
              <a:t>10</a:t>
            </a:fld>
            <a:r>
              <a:rPr lang="tr-TR" sz="1300" dirty="0" smtClean="0">
                <a:solidFill>
                  <a:schemeClr val="tx1"/>
                </a:solidFill>
              </a:rPr>
              <a:t> -</a:t>
            </a:r>
            <a:endParaRPr lang="tr-TR" sz="1300" dirty="0">
              <a:solidFill>
                <a:schemeClr val="tx1"/>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1020184973"/>
              </p:ext>
            </p:extLst>
          </p:nvPr>
        </p:nvGraphicFramePr>
        <p:xfrm>
          <a:off x="683568" y="2060848"/>
          <a:ext cx="7272808" cy="1525187"/>
        </p:xfrm>
        <a:graphic>
          <a:graphicData uri="http://schemas.openxmlformats.org/drawingml/2006/table">
            <a:tbl>
              <a:tblPr>
                <a:tableStyleId>{5C22544A-7EE6-4342-B048-85BDC9FD1C3A}</a:tableStyleId>
              </a:tblPr>
              <a:tblGrid>
                <a:gridCol w="3240360"/>
                <a:gridCol w="4032448"/>
              </a:tblGrid>
              <a:tr h="892981">
                <a:tc>
                  <a:txBody>
                    <a:bodyPr/>
                    <a:lstStyle/>
                    <a:p>
                      <a:pPr algn="ctr">
                        <a:lnSpc>
                          <a:spcPct val="115000"/>
                        </a:lnSpc>
                        <a:spcAft>
                          <a:spcPts val="0"/>
                        </a:spcAft>
                      </a:pP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effectLst/>
                          <a:latin typeface="Times New Roman"/>
                          <a:ea typeface="Times New Roman"/>
                        </a:rPr>
                        <a:t>2019-2020</a:t>
                      </a:r>
                      <a:r>
                        <a:rPr lang="tr-TR" sz="1200" baseline="0" dirty="0" smtClean="0">
                          <a:effectLst/>
                          <a:latin typeface="Times New Roman"/>
                          <a:ea typeface="Times New Roman"/>
                        </a:rPr>
                        <a:t> </a:t>
                      </a:r>
                      <a:r>
                        <a:rPr lang="tr-TR" sz="1200" dirty="0" smtClean="0">
                          <a:effectLst/>
                          <a:latin typeface="Times New Roman"/>
                          <a:ea typeface="Times New Roman"/>
                        </a:rPr>
                        <a:t> </a:t>
                      </a:r>
                      <a:r>
                        <a:rPr lang="tr-TR" sz="1200" dirty="0" smtClean="0">
                          <a:effectLst/>
                          <a:latin typeface="Times New Roman"/>
                          <a:ea typeface="Times New Roman"/>
                        </a:rPr>
                        <a:t>EĞİTİM</a:t>
                      </a:r>
                      <a:r>
                        <a:rPr lang="tr-TR" sz="1200" baseline="0" dirty="0" smtClean="0">
                          <a:effectLst/>
                          <a:latin typeface="Times New Roman"/>
                          <a:ea typeface="Times New Roman"/>
                        </a:rPr>
                        <a:t> ÖĞRETİM YILI</a:t>
                      </a:r>
                      <a:endParaRPr lang="tr-TR" sz="1200" dirty="0" smtClean="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5013">
                <a:tc>
                  <a:txBody>
                    <a:bodyPr/>
                    <a:lstStyle/>
                    <a:p>
                      <a:pPr>
                        <a:lnSpc>
                          <a:spcPct val="115000"/>
                        </a:lnSpc>
                        <a:spcAft>
                          <a:spcPts val="0"/>
                        </a:spcAft>
                      </a:pPr>
                      <a:r>
                        <a:rPr lang="tr-TR" sz="1200" dirty="0" smtClean="0">
                          <a:effectLst/>
                          <a:latin typeface="+mn-lt"/>
                          <a:ea typeface="+mn-ea"/>
                        </a:rPr>
                        <a:t>Derslik</a:t>
                      </a:r>
                      <a:r>
                        <a:rPr lang="tr-TR" sz="1200" baseline="0" dirty="0" smtClean="0">
                          <a:effectLst/>
                          <a:latin typeface="+mn-lt"/>
                          <a:ea typeface="+mn-ea"/>
                        </a:rPr>
                        <a:t> Başına Düşen Öğrenci Sayısı</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latin typeface="Times New Roman"/>
                          <a:ea typeface="Times New Roman"/>
                        </a:rPr>
                        <a:t>20</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3">
                <a:tc>
                  <a:txBody>
                    <a:bodyPr/>
                    <a:lstStyle/>
                    <a:p>
                      <a:pPr>
                        <a:lnSpc>
                          <a:spcPct val="115000"/>
                        </a:lnSpc>
                        <a:spcAft>
                          <a:spcPts val="0"/>
                        </a:spcAft>
                      </a:pPr>
                      <a:r>
                        <a:rPr lang="tr-TR" sz="1200" dirty="0" smtClean="0">
                          <a:effectLst/>
                          <a:latin typeface="Times New Roman"/>
                          <a:ea typeface="Times New Roman"/>
                        </a:rPr>
                        <a:t>Öğretmen</a:t>
                      </a:r>
                      <a:r>
                        <a:rPr lang="tr-TR" sz="1200" baseline="0" dirty="0" smtClean="0">
                          <a:effectLst/>
                          <a:latin typeface="Times New Roman"/>
                          <a:ea typeface="Times New Roman"/>
                        </a:rPr>
                        <a:t> Başına Düşen Öğrenci Sayısı</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latin typeface="Times New Roman"/>
                          <a:ea typeface="Times New Roman"/>
                        </a:rPr>
                        <a:t>14</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Dikdörtgen 11"/>
          <p:cNvSpPr/>
          <p:nvPr/>
        </p:nvSpPr>
        <p:spPr>
          <a:xfrm>
            <a:off x="560893" y="908720"/>
            <a:ext cx="7467492"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tr-TR" dirty="0"/>
              <a:t>Derslik, Okul ve Öğretmen Başına Düşen Öğrenci Sayısı</a:t>
            </a:r>
            <a:endParaRPr lang="tr-TR" b="1" dirty="0">
              <a:solidFill>
                <a:prstClr val="black"/>
              </a:solidFill>
              <a:latin typeface="Cambria" pitchFamily="18" charset="0"/>
            </a:endParaRPr>
          </a:p>
        </p:txBody>
      </p:sp>
    </p:spTree>
    <p:extLst>
      <p:ext uri="{BB962C8B-B14F-4D97-AF65-F5344CB8AC3E}">
        <p14:creationId xmlns:p14="http://schemas.microsoft.com/office/powerpoint/2010/main" val="4262073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8"/>
          <p:cNvGrpSpPr/>
          <p:nvPr/>
        </p:nvGrpSpPr>
        <p:grpSpPr>
          <a:xfrm>
            <a:off x="0" y="71322"/>
            <a:ext cx="9185936" cy="866437"/>
            <a:chOff x="0" y="3994375"/>
            <a:chExt cx="6858000" cy="1155249"/>
          </a:xfrm>
        </p:grpSpPr>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1"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 Gazi   İmam Hatip Ortaokulu </a:t>
            </a:r>
            <a:r>
              <a:rPr lang="tr-TR" sz="1100" dirty="0" smtClean="0">
                <a:solidFill>
                  <a:schemeClr val="bg1">
                    <a:lumMod val="75000"/>
                  </a:schemeClr>
                </a:solidFill>
              </a:rPr>
              <a:t>Müdürlüğü </a:t>
            </a:r>
            <a:r>
              <a:rPr lang="tr-TR" sz="1100" dirty="0">
                <a:solidFill>
                  <a:prstClr val="white">
                    <a:lumMod val="75000"/>
                  </a:prstClr>
                </a:solidFill>
              </a:rPr>
              <a:t>2019-2020                                      </a:t>
            </a:r>
            <a:r>
              <a:rPr lang="tr-TR" sz="1300" dirty="0" smtClean="0">
                <a:solidFill>
                  <a:schemeClr val="tx1"/>
                </a:solidFill>
              </a:rPr>
              <a:t>- </a:t>
            </a:r>
            <a:fld id="{9D8F4175-962E-41E7-A50F-4ADF61DA32C9}" type="slidenum">
              <a:rPr lang="tr-TR" smtClean="0">
                <a:solidFill>
                  <a:schemeClr val="tx1"/>
                </a:solidFill>
              </a:rPr>
              <a:pPr algn="l"/>
              <a:t>11</a:t>
            </a:fld>
            <a:r>
              <a:rPr lang="tr-TR" sz="1300" dirty="0" smtClean="0">
                <a:solidFill>
                  <a:schemeClr val="tx1"/>
                </a:solidFill>
              </a:rPr>
              <a:t> -</a:t>
            </a:r>
            <a:endParaRPr lang="tr-TR" sz="1300" dirty="0">
              <a:solidFill>
                <a:schemeClr val="tx1"/>
              </a:solidFill>
            </a:endParaRPr>
          </a:p>
        </p:txBody>
      </p:sp>
      <p:graphicFrame>
        <p:nvGraphicFramePr>
          <p:cNvPr id="8" name="Tablo 7"/>
          <p:cNvGraphicFramePr>
            <a:graphicFrameLocks noGrp="1"/>
          </p:cNvGraphicFramePr>
          <p:nvPr>
            <p:extLst>
              <p:ext uri="{D42A27DB-BD31-4B8C-83A1-F6EECF244321}">
                <p14:modId xmlns:p14="http://schemas.microsoft.com/office/powerpoint/2010/main" val="1671005321"/>
              </p:ext>
            </p:extLst>
          </p:nvPr>
        </p:nvGraphicFramePr>
        <p:xfrm>
          <a:off x="611560" y="2276872"/>
          <a:ext cx="7539499" cy="1254044"/>
        </p:xfrm>
        <a:graphic>
          <a:graphicData uri="http://schemas.openxmlformats.org/drawingml/2006/table">
            <a:tbl>
              <a:tblPr>
                <a:tableStyleId>{5C22544A-7EE6-4342-B048-85BDC9FD1C3A}</a:tableStyleId>
              </a:tblPr>
              <a:tblGrid>
                <a:gridCol w="2999586"/>
                <a:gridCol w="1945677"/>
                <a:gridCol w="2594236"/>
              </a:tblGrid>
              <a:tr h="504056">
                <a:tc>
                  <a:txBody>
                    <a:bodyPr/>
                    <a:lstStyle/>
                    <a:p>
                      <a:pPr algn="ctr">
                        <a:lnSpc>
                          <a:spcPct val="115000"/>
                        </a:lnSpc>
                        <a:spcAft>
                          <a:spcPts val="0"/>
                        </a:spcAft>
                      </a:pP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effectLst/>
                          <a:latin typeface="Times New Roman"/>
                          <a:ea typeface="Times New Roman"/>
                        </a:rPr>
                        <a:t>2019-2020 </a:t>
                      </a:r>
                      <a:r>
                        <a:rPr lang="tr-TR" sz="1200" dirty="0" smtClean="0">
                          <a:effectLst/>
                          <a:latin typeface="Times New Roman"/>
                          <a:ea typeface="Times New Roman"/>
                        </a:rPr>
                        <a:t>EĞİTİM</a:t>
                      </a:r>
                      <a:r>
                        <a:rPr lang="tr-TR" sz="1200" baseline="0" dirty="0" smtClean="0">
                          <a:effectLst/>
                          <a:latin typeface="Times New Roman"/>
                          <a:ea typeface="Times New Roman"/>
                        </a:rPr>
                        <a:t> ÖĞRETİM YILI</a:t>
                      </a:r>
                      <a:endParaRPr lang="tr-TR" sz="1200" dirty="0" smtClean="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r h="329364">
                <a:tc>
                  <a:txBody>
                    <a:bodyPr/>
                    <a:lstStyle/>
                    <a:p>
                      <a:pPr>
                        <a:lnSpc>
                          <a:spcPct val="115000"/>
                        </a:lnSpc>
                        <a:spcAft>
                          <a:spcPts val="0"/>
                        </a:spcAft>
                      </a:pPr>
                      <a:r>
                        <a:rPr lang="tr-TR" sz="1200" dirty="0" smtClean="0">
                          <a:effectLst/>
                          <a:latin typeface="Times New Roman"/>
                          <a:ea typeface="Times New Roman"/>
                        </a:rPr>
                        <a:t>ÖĞRETİM</a:t>
                      </a:r>
                      <a:r>
                        <a:rPr lang="tr-TR" sz="1200" baseline="0" dirty="0" smtClean="0">
                          <a:effectLst/>
                          <a:latin typeface="Times New Roman"/>
                          <a:ea typeface="Times New Roman"/>
                        </a:rPr>
                        <a:t> ŞEKLİ</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effectLst/>
                          <a:latin typeface="Times New Roman"/>
                          <a:ea typeface="Times New Roman"/>
                        </a:rPr>
                        <a:t>TEKLİ  EĞİTİM</a:t>
                      </a: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tr-TR" sz="1200" b="1" dirty="0" smtClean="0">
                          <a:solidFill>
                            <a:srgbClr val="FF0000"/>
                          </a:solidFill>
                          <a:effectLst/>
                          <a:latin typeface="Times New Roman"/>
                          <a:ea typeface="Times New Roman"/>
                        </a:rPr>
                        <a:t>Açıklama: </a:t>
                      </a:r>
                      <a:r>
                        <a:rPr lang="tr-TR" sz="1200" dirty="0" smtClean="0">
                          <a:effectLst/>
                          <a:latin typeface="Times New Roman"/>
                          <a:ea typeface="Times New Roman"/>
                        </a:rPr>
                        <a:t>Okulumuzda normal eğitim yapılmaktadır.</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364">
                <a:tc>
                  <a:txBody>
                    <a:bodyPr/>
                    <a:lstStyle/>
                    <a:p>
                      <a:pPr>
                        <a:lnSpc>
                          <a:spcPct val="115000"/>
                        </a:lnSpc>
                        <a:spcAft>
                          <a:spcPts val="0"/>
                        </a:spcAft>
                      </a:pPr>
                      <a:r>
                        <a:rPr lang="tr-TR" sz="1200" dirty="0" smtClean="0">
                          <a:effectLst/>
                          <a:latin typeface="Times New Roman"/>
                          <a:ea typeface="Times New Roman"/>
                        </a:rPr>
                        <a:t>DERSLİK İHTİYACI</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115000"/>
                        </a:lnSpc>
                        <a:spcAft>
                          <a:spcPts val="0"/>
                        </a:spcAft>
                      </a:pPr>
                      <a:r>
                        <a:rPr lang="tr-TR" sz="1200" dirty="0" smtClean="0">
                          <a:effectLst/>
                          <a:latin typeface="Times New Roman"/>
                          <a:ea typeface="Times New Roman"/>
                        </a:rPr>
                        <a:t>19 Derslik ve 283+22 öğrenci bulunmaktadır. Derslik ihtiyacı yoktur.</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bl>
          </a:graphicData>
        </a:graphic>
      </p:graphicFrame>
      <p:sp>
        <p:nvSpPr>
          <p:cNvPr id="9" name="Dikdörtgen 8"/>
          <p:cNvSpPr/>
          <p:nvPr/>
        </p:nvSpPr>
        <p:spPr>
          <a:xfrm>
            <a:off x="560893" y="908720"/>
            <a:ext cx="7467492"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tr-TR" dirty="0"/>
              <a:t>Derslik İhtiyacı</a:t>
            </a:r>
            <a:endParaRPr lang="tr-TR" b="1" dirty="0">
              <a:solidFill>
                <a:prstClr val="black"/>
              </a:solidFill>
              <a:latin typeface="Cambria" pitchFamily="18" charset="0"/>
            </a:endParaRPr>
          </a:p>
        </p:txBody>
      </p:sp>
    </p:spTree>
    <p:extLst>
      <p:ext uri="{BB962C8B-B14F-4D97-AF65-F5344CB8AC3E}">
        <p14:creationId xmlns:p14="http://schemas.microsoft.com/office/powerpoint/2010/main" val="4262073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8"/>
          <p:cNvGrpSpPr/>
          <p:nvPr/>
        </p:nvGrpSpPr>
        <p:grpSpPr>
          <a:xfrm>
            <a:off x="-26127" y="-11965"/>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graphicFrame>
        <p:nvGraphicFramePr>
          <p:cNvPr id="3" name="Tablo 2"/>
          <p:cNvGraphicFramePr>
            <a:graphicFrameLocks noGrp="1"/>
          </p:cNvGraphicFramePr>
          <p:nvPr>
            <p:extLst>
              <p:ext uri="{D42A27DB-BD31-4B8C-83A1-F6EECF244321}">
                <p14:modId xmlns:p14="http://schemas.microsoft.com/office/powerpoint/2010/main" val="3371183530"/>
              </p:ext>
            </p:extLst>
          </p:nvPr>
        </p:nvGraphicFramePr>
        <p:xfrm>
          <a:off x="1475656" y="1606507"/>
          <a:ext cx="6480719" cy="4630805"/>
        </p:xfrm>
        <a:graphic>
          <a:graphicData uri="http://schemas.openxmlformats.org/drawingml/2006/table">
            <a:tbl>
              <a:tblPr firstRow="1" firstCol="1" bandRow="1"/>
              <a:tblGrid>
                <a:gridCol w="3041549"/>
                <a:gridCol w="1133792"/>
                <a:gridCol w="1020414"/>
                <a:gridCol w="1284964"/>
              </a:tblGrid>
              <a:tr h="496979">
                <a:tc>
                  <a:txBody>
                    <a:bodyPr/>
                    <a:lstStyle/>
                    <a:p>
                      <a:pPr algn="ctr">
                        <a:lnSpc>
                          <a:spcPct val="115000"/>
                        </a:lnSpc>
                        <a:spcAft>
                          <a:spcPts val="0"/>
                        </a:spcAft>
                      </a:pPr>
                      <a:endParaRPr lang="tr-TR" sz="12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3">
                  <a:txBody>
                    <a:bodyPr/>
                    <a:lstStyle/>
                    <a:p>
                      <a:pPr marL="0" algn="ctr" defTabSz="914400" rtl="0" eaLnBrk="1" latinLnBrk="0" hangingPunct="1">
                        <a:lnSpc>
                          <a:spcPct val="115000"/>
                        </a:lnSpc>
                        <a:spcAft>
                          <a:spcPts val="0"/>
                        </a:spcAft>
                      </a:pPr>
                      <a:r>
                        <a:rPr lang="tr-TR" sz="1200" b="1" kern="1200" dirty="0" smtClean="0">
                          <a:solidFill>
                            <a:srgbClr val="FFFFFF"/>
                          </a:solidFill>
                          <a:effectLst/>
                          <a:latin typeface="Calibri"/>
                          <a:ea typeface="Times New Roman"/>
                          <a:cs typeface="Calibri"/>
                        </a:rPr>
                        <a:t>2019-2020 EĞİTİM ÖĞRETİM YILI</a:t>
                      </a:r>
                      <a:endParaRPr lang="tr-TR" sz="1200" b="1" kern="1200" dirty="0">
                        <a:solidFill>
                          <a:srgbClr val="FFFFFF"/>
                        </a:solidFill>
                        <a:effectLst/>
                        <a:latin typeface="Calibri"/>
                        <a:ea typeface="Times New Roman"/>
                        <a:cs typeface="Calibri"/>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96979">
                <a:tc>
                  <a:txBody>
                    <a:bodyPr/>
                    <a:lstStyle/>
                    <a:p>
                      <a:pPr algn="ctr">
                        <a:lnSpc>
                          <a:spcPct val="115000"/>
                        </a:lnSpc>
                        <a:spcAft>
                          <a:spcPts val="0"/>
                        </a:spcAft>
                      </a:pPr>
                      <a:r>
                        <a:rPr lang="tr-TR" sz="1200" b="1" dirty="0" smtClean="0">
                          <a:solidFill>
                            <a:srgbClr val="FFFFFF"/>
                          </a:solidFill>
                          <a:effectLst/>
                          <a:latin typeface="Calibri"/>
                          <a:ea typeface="Times New Roman"/>
                          <a:cs typeface="Calibri"/>
                        </a:rPr>
                        <a:t>BRANŞLAR</a:t>
                      </a:r>
                      <a:endParaRPr lang="tr-TR" sz="12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200" b="1" dirty="0" smtClean="0">
                          <a:solidFill>
                            <a:srgbClr val="FFFFFF"/>
                          </a:solidFill>
                          <a:effectLst/>
                          <a:latin typeface="Calibri"/>
                          <a:ea typeface="Times New Roman"/>
                          <a:cs typeface="Calibri"/>
                        </a:rPr>
                        <a:t>Norm Kadro</a:t>
                      </a:r>
                      <a:endParaRPr lang="tr-TR" sz="12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200" b="1" dirty="0">
                          <a:solidFill>
                            <a:srgbClr val="FFFFFF"/>
                          </a:solidFill>
                          <a:effectLst/>
                          <a:latin typeface="Calibri"/>
                          <a:ea typeface="Times New Roman"/>
                          <a:cs typeface="Calibri"/>
                        </a:rPr>
                        <a:t>Mevcut</a:t>
                      </a:r>
                      <a:endParaRPr lang="tr-TR" sz="12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b="1" dirty="0" smtClean="0">
                          <a:solidFill>
                            <a:srgbClr val="FFFFFF"/>
                          </a:solidFill>
                          <a:effectLst/>
                          <a:latin typeface="+mn-lt"/>
                          <a:ea typeface="Times New Roman"/>
                          <a:cs typeface="Calibri"/>
                        </a:rPr>
                        <a:t>İhtiyaç</a:t>
                      </a:r>
                      <a:endParaRPr lang="tr-TR" sz="12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38321">
                <a:tc>
                  <a:txBody>
                    <a:bodyPr/>
                    <a:lstStyle/>
                    <a:p>
                      <a:pPr algn="l" fontAlgn="ctr"/>
                      <a:r>
                        <a:rPr lang="tr-TR" sz="1200" dirty="0" smtClean="0"/>
                        <a:t>Beden Eğitimi</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Calibri"/>
                        </a:rPr>
                        <a:t>2</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Calibri"/>
                        </a:rPr>
                        <a:t>2</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1200" b="0" i="0" u="none" strike="noStrike" dirty="0" smtClean="0">
                          <a:solidFill>
                            <a:srgbClr val="000000"/>
                          </a:solidFill>
                          <a:effectLst/>
                          <a:latin typeface="Calibri"/>
                        </a:rPr>
                        <a:t>0</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85653">
                <a:tc>
                  <a:txBody>
                    <a:bodyPr/>
                    <a:lstStyle/>
                    <a:p>
                      <a:pPr algn="l" fontAlgn="ctr"/>
                      <a:r>
                        <a:rPr lang="tr-TR" sz="1200" dirty="0" smtClean="0"/>
                        <a:t>Bilişim Teknolojileri</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0</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238321">
                <a:tc>
                  <a:txBody>
                    <a:bodyPr/>
                    <a:lstStyle/>
                    <a:p>
                      <a:pPr algn="l" fontAlgn="ctr"/>
                      <a:r>
                        <a:rPr lang="tr-TR" sz="1200" dirty="0" smtClean="0"/>
                        <a:t>Din Kült. ve </a:t>
                      </a:r>
                      <a:r>
                        <a:rPr lang="tr-TR" sz="1200" dirty="0" err="1" smtClean="0"/>
                        <a:t>Ahl</a:t>
                      </a:r>
                      <a:r>
                        <a:rPr lang="tr-TR" sz="1200" dirty="0" smtClean="0"/>
                        <a:t>.Bil.</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5</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5</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0</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38321">
                <a:tc>
                  <a:txBody>
                    <a:bodyPr/>
                    <a:lstStyle/>
                    <a:p>
                      <a:pPr algn="l" fontAlgn="ctr"/>
                      <a:r>
                        <a:rPr lang="tr-TR" sz="1200" dirty="0" smtClean="0"/>
                        <a:t>Fen Bilimleri/Fen ve Teknoloji</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3</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2</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238321">
                <a:tc>
                  <a:txBody>
                    <a:bodyPr/>
                    <a:lstStyle/>
                    <a:p>
                      <a:pPr algn="l" fontAlgn="ctr"/>
                      <a:r>
                        <a:rPr lang="tr-TR" sz="1200" dirty="0" smtClean="0"/>
                        <a:t>Görsel Sanatlar/Resim</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0</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38321">
                <a:tc>
                  <a:txBody>
                    <a:bodyPr/>
                    <a:lstStyle/>
                    <a:p>
                      <a:pPr algn="l" fontAlgn="ctr"/>
                      <a:r>
                        <a:rPr lang="tr-TR" sz="1200" dirty="0" smtClean="0"/>
                        <a:t>İlköğretim Matematik </a:t>
                      </a:r>
                      <a:r>
                        <a:rPr lang="tr-TR" sz="1200" dirty="0" err="1" smtClean="0"/>
                        <a:t>Öğr</a:t>
                      </a:r>
                      <a:r>
                        <a:rPr lang="tr-TR" sz="1200" dirty="0" smtClean="0"/>
                        <a:t>.</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3</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3</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0</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238321">
                <a:tc>
                  <a:txBody>
                    <a:bodyPr/>
                    <a:lstStyle/>
                    <a:p>
                      <a:pPr algn="l" fontAlgn="ctr"/>
                      <a:r>
                        <a:rPr lang="tr-TR" sz="1200" dirty="0" smtClean="0"/>
                        <a:t>İngilizce</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2</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2</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0</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38321">
                <a:tc>
                  <a:txBody>
                    <a:bodyPr/>
                    <a:lstStyle/>
                    <a:p>
                      <a:pPr algn="l" fontAlgn="ctr"/>
                      <a:r>
                        <a:rPr lang="tr-TR" sz="1200" dirty="0" smtClean="0"/>
                        <a:t>Müzik</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0</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238321">
                <a:tc>
                  <a:txBody>
                    <a:bodyPr/>
                    <a:lstStyle/>
                    <a:p>
                      <a:pPr algn="l" fontAlgn="ctr"/>
                      <a:r>
                        <a:rPr lang="tr-TR" sz="1200" dirty="0" smtClean="0"/>
                        <a:t>Rehber Öğretmen</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0</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38321">
                <a:tc>
                  <a:txBody>
                    <a:bodyPr/>
                    <a:lstStyle/>
                    <a:p>
                      <a:pPr algn="l" fontAlgn="ctr"/>
                      <a:r>
                        <a:rPr lang="tr-TR" sz="1200" dirty="0" smtClean="0"/>
                        <a:t>Sosyal Bilgiler</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2</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2</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0</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238321">
                <a:tc>
                  <a:txBody>
                    <a:bodyPr/>
                    <a:lstStyle/>
                    <a:p>
                      <a:pPr algn="l" fontAlgn="ctr"/>
                      <a:r>
                        <a:rPr lang="tr-TR" sz="1200" dirty="0" smtClean="0"/>
                        <a:t>Teknoloji ve Tasarım</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0</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38321">
                <a:tc>
                  <a:txBody>
                    <a:bodyPr/>
                    <a:lstStyle/>
                    <a:p>
                      <a:pPr algn="l" fontAlgn="ctr"/>
                      <a:r>
                        <a:rPr lang="tr-TR" sz="1200" dirty="0" smtClean="0"/>
                        <a:t>Türkçe</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5</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3</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r>
                        <a:rPr lang="tr-TR" sz="1200" b="0" i="0" u="none" strike="noStrike" dirty="0" smtClean="0">
                          <a:solidFill>
                            <a:srgbClr val="000000"/>
                          </a:solidFill>
                          <a:effectLst/>
                          <a:latin typeface="Calibri"/>
                        </a:rPr>
                        <a:t>2</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238321">
                <a:tc>
                  <a:txBody>
                    <a:bodyPr/>
                    <a:lstStyle/>
                    <a:p>
                      <a:pPr algn="l" fontAlgn="ctr"/>
                      <a:r>
                        <a:rPr lang="tr-TR" sz="1200" b="0" i="0" u="none" strike="noStrike" dirty="0" smtClean="0">
                          <a:effectLst/>
                          <a:latin typeface="Calibri"/>
                        </a:rPr>
                        <a:t>ARAPÇA</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0</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38321">
                <a:tc>
                  <a:txBody>
                    <a:bodyPr/>
                    <a:lstStyle/>
                    <a:p>
                      <a:pPr algn="l" fontAlgn="ct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53021">
                <a:tc>
                  <a:txBody>
                    <a:bodyPr/>
                    <a:lstStyle/>
                    <a:p>
                      <a:pPr algn="ctr">
                        <a:lnSpc>
                          <a:spcPct val="115000"/>
                        </a:lnSpc>
                        <a:spcAft>
                          <a:spcPts val="0"/>
                        </a:spcAft>
                      </a:pPr>
                      <a:r>
                        <a:rPr lang="tr-TR" sz="1200" b="1" dirty="0">
                          <a:solidFill>
                            <a:srgbClr val="FFFFFF"/>
                          </a:solidFill>
                          <a:effectLst/>
                          <a:latin typeface="Calibri"/>
                          <a:ea typeface="Times New Roman"/>
                          <a:cs typeface="Calibri"/>
                        </a:rPr>
                        <a:t>TOPLAM</a:t>
                      </a:r>
                      <a:endParaRPr lang="tr-TR" sz="12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200" b="1" dirty="0" smtClean="0">
                          <a:solidFill>
                            <a:schemeClr val="bg1"/>
                          </a:solidFill>
                          <a:effectLst/>
                          <a:latin typeface="Calibri"/>
                          <a:ea typeface="Calibri"/>
                          <a:cs typeface="Times New Roman"/>
                        </a:rPr>
                        <a:t>28</a:t>
                      </a:r>
                      <a:endParaRPr lang="tr-TR" sz="12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200" b="1" dirty="0" smtClean="0">
                          <a:solidFill>
                            <a:schemeClr val="bg1"/>
                          </a:solidFill>
                          <a:effectLst/>
                          <a:latin typeface="Calibri"/>
                          <a:ea typeface="Calibri"/>
                          <a:cs typeface="Times New Roman"/>
                        </a:rPr>
                        <a:t>23</a:t>
                      </a:r>
                      <a:endParaRPr lang="tr-TR" sz="12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200" b="1" dirty="0" smtClean="0">
                          <a:solidFill>
                            <a:schemeClr val="bg1"/>
                          </a:solidFill>
                          <a:effectLst/>
                          <a:latin typeface="Calibri"/>
                          <a:ea typeface="Calibri"/>
                          <a:cs typeface="Times New Roman"/>
                        </a:rPr>
                        <a:t>5</a:t>
                      </a:r>
                      <a:endParaRPr lang="tr-TR" sz="12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bl>
          </a:graphicData>
        </a:graphic>
      </p:graphicFrame>
      <p:sp>
        <p:nvSpPr>
          <p:cNvPr id="8" name="Dikdörtgen 7"/>
          <p:cNvSpPr/>
          <p:nvPr/>
        </p:nvSpPr>
        <p:spPr>
          <a:xfrm>
            <a:off x="1331640" y="827420"/>
            <a:ext cx="6624736"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tr-TR" b="1" dirty="0" smtClean="0"/>
              <a:t>GAZİ İMAM-HATİP ORTAOKULU </a:t>
            </a:r>
            <a:r>
              <a:rPr lang="tr-TR" b="1" dirty="0"/>
              <a:t>ÖĞRETMEN SAYILARI</a:t>
            </a:r>
            <a:endParaRPr lang="tr-TR" dirty="0"/>
          </a:p>
        </p:txBody>
      </p:sp>
    </p:spTree>
    <p:extLst>
      <p:ext uri="{BB962C8B-B14F-4D97-AF65-F5344CB8AC3E}">
        <p14:creationId xmlns:p14="http://schemas.microsoft.com/office/powerpoint/2010/main" val="1553456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8"/>
          <p:cNvGrpSpPr/>
          <p:nvPr/>
        </p:nvGrpSpPr>
        <p:grpSpPr>
          <a:xfrm>
            <a:off x="-26127" y="-11965"/>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graphicFrame>
        <p:nvGraphicFramePr>
          <p:cNvPr id="13" name="Tablo 1"/>
          <p:cNvGraphicFramePr>
            <a:graphicFrameLocks noGrp="1"/>
          </p:cNvGraphicFramePr>
          <p:nvPr>
            <p:extLst>
              <p:ext uri="{D42A27DB-BD31-4B8C-83A1-F6EECF244321}">
                <p14:modId xmlns:p14="http://schemas.microsoft.com/office/powerpoint/2010/main" val="222996394"/>
              </p:ext>
            </p:extLst>
          </p:nvPr>
        </p:nvGraphicFramePr>
        <p:xfrm>
          <a:off x="611560" y="1556792"/>
          <a:ext cx="7457988" cy="4650231"/>
        </p:xfrm>
        <a:graphic>
          <a:graphicData uri="http://schemas.openxmlformats.org/drawingml/2006/table">
            <a:tbl>
              <a:tblPr/>
              <a:tblGrid>
                <a:gridCol w="306496"/>
                <a:gridCol w="1552048"/>
                <a:gridCol w="1204500"/>
                <a:gridCol w="1144027"/>
                <a:gridCol w="1083639"/>
                <a:gridCol w="1083639"/>
                <a:gridCol w="1083639"/>
              </a:tblGrid>
              <a:tr h="504057">
                <a:tc gridSpan="6">
                  <a:txBody>
                    <a:bodyPr/>
                    <a:lstStyle/>
                    <a:p>
                      <a:pPr algn="ctr" rtl="0" fontAlgn="ctr"/>
                      <a:r>
                        <a:rPr lang="tr-TR" sz="1200" b="1" i="0" u="none" strike="noStrike" dirty="0" smtClean="0">
                          <a:solidFill>
                            <a:schemeClr val="tx1"/>
                          </a:solidFill>
                          <a:effectLst/>
                          <a:latin typeface="Calibri"/>
                        </a:rPr>
                        <a:t>GAZİ </a:t>
                      </a:r>
                      <a:r>
                        <a:rPr lang="tr-TR" sz="1200" b="1" i="0" u="none" strike="noStrike" baseline="0" dirty="0" smtClean="0">
                          <a:solidFill>
                            <a:schemeClr val="tx1"/>
                          </a:solidFill>
                          <a:effectLst/>
                          <a:latin typeface="Calibri"/>
                        </a:rPr>
                        <a:t>İMAM-HATİP ORTA</a:t>
                      </a:r>
                      <a:r>
                        <a:rPr lang="tr-TR" sz="1200" b="1" i="0" u="none" strike="noStrike" dirty="0" smtClean="0">
                          <a:solidFill>
                            <a:schemeClr val="tx1"/>
                          </a:solidFill>
                          <a:effectLst/>
                          <a:latin typeface="Calibri"/>
                        </a:rPr>
                        <a:t>OKULUNUN</a:t>
                      </a:r>
                      <a:r>
                        <a:rPr lang="tr-TR" sz="1200" b="1" i="0" u="none" strike="noStrike" baseline="0" dirty="0" smtClean="0">
                          <a:solidFill>
                            <a:schemeClr val="tx1"/>
                          </a:solidFill>
                          <a:effectLst/>
                          <a:latin typeface="Calibri"/>
                        </a:rPr>
                        <a:t> </a:t>
                      </a:r>
                      <a:r>
                        <a:rPr lang="tr-TR" sz="1200" b="1" i="0" u="none" strike="noStrike" dirty="0" smtClean="0">
                          <a:solidFill>
                            <a:schemeClr val="tx1"/>
                          </a:solidFill>
                          <a:effectLst/>
                          <a:latin typeface="Calibri"/>
                        </a:rPr>
                        <a:t> TEOG BAŞARI </a:t>
                      </a:r>
                      <a:r>
                        <a:rPr lang="tr-TR" sz="1200" b="1" i="0" u="none" strike="noStrike" dirty="0">
                          <a:solidFill>
                            <a:schemeClr val="tx1"/>
                          </a:solidFill>
                          <a:effectLst/>
                          <a:latin typeface="Calibri"/>
                        </a:rPr>
                        <a:t>ORANLARI </a:t>
                      </a: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hMerge="1">
                  <a:txBody>
                    <a:bodyPr/>
                    <a:lstStyle/>
                    <a:p>
                      <a:endParaRPr lang="tr-TR"/>
                    </a:p>
                  </a:txBody>
                  <a:tcPr/>
                </a:tc>
                <a:tc hMerge="1">
                  <a:txBody>
                    <a:bodyPr/>
                    <a:lstStyle/>
                    <a:p>
                      <a:pPr algn="ctr" rtl="0" fontAlgn="ctr"/>
                      <a:endParaRPr lang="tr-TR" sz="1200" b="1" i="0" u="none" strike="noStrike" dirty="0">
                        <a:solidFill>
                          <a:schemeClr val="tx1"/>
                        </a:solidFill>
                        <a:effectLst/>
                        <a:latin typeface="Calibri"/>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tr-TR" sz="1200" b="1" i="0" u="none" strike="noStrike" dirty="0">
                        <a:solidFill>
                          <a:schemeClr val="tx1"/>
                        </a:solidFill>
                        <a:effectLst/>
                        <a:latin typeface="Calibri"/>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rtl="0" fontAlgn="ctr"/>
                      <a:endParaRPr lang="tr-TR" sz="1200" b="1" i="0" u="none" strike="noStrike" dirty="0">
                        <a:solidFill>
                          <a:schemeClr val="tx1"/>
                        </a:solidFill>
                        <a:effectLst/>
                        <a:latin typeface="Calibri"/>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Calibri"/>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30311">
                <a:tc>
                  <a:txBody>
                    <a:bodyPr/>
                    <a:lstStyle/>
                    <a:p>
                      <a:pPr algn="ctr" rtl="0" fontAlgn="ctr"/>
                      <a:r>
                        <a:rPr lang="tr-TR" sz="700" b="1" i="0" u="none" strike="noStrike" dirty="0">
                          <a:solidFill>
                            <a:schemeClr val="tx1"/>
                          </a:solidFill>
                          <a:effectLst/>
                          <a:latin typeface="Arial TUR"/>
                        </a:rPr>
                        <a:t>S.N.</a:t>
                      </a: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tr-TR" sz="1200" b="1" i="0" u="none" strike="noStrike" dirty="0">
                          <a:solidFill>
                            <a:schemeClr val="tx1"/>
                          </a:solidFill>
                          <a:effectLst/>
                          <a:latin typeface="Arial TUR"/>
                        </a:rPr>
                        <a:t>OKULUN ADI</a:t>
                      </a: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tr-TR" sz="1200" b="1" i="0" u="none" strike="noStrike" dirty="0" smtClean="0">
                          <a:solidFill>
                            <a:schemeClr val="tx1"/>
                          </a:solidFill>
                          <a:effectLst/>
                          <a:latin typeface="Arial TUR"/>
                        </a:rPr>
                        <a:t>2017</a:t>
                      </a:r>
                      <a:r>
                        <a:rPr lang="tr-TR" sz="1200" b="1" i="0" u="none" strike="noStrike" baseline="0" dirty="0" smtClean="0">
                          <a:solidFill>
                            <a:schemeClr val="tx1"/>
                          </a:solidFill>
                          <a:effectLst/>
                          <a:latin typeface="Arial TUR"/>
                        </a:rPr>
                        <a:t> TEOG</a:t>
                      </a:r>
                      <a:r>
                        <a:rPr lang="tr-TR" sz="1200" b="1" i="0" u="none" strike="noStrike" dirty="0" smtClean="0">
                          <a:solidFill>
                            <a:schemeClr val="tx1"/>
                          </a:solidFill>
                          <a:effectLst/>
                          <a:latin typeface="Arial TUR"/>
                        </a:rPr>
                        <a:t>  Puan Ortalaması</a:t>
                      </a: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1" i="0" u="none" strike="noStrike" dirty="0" smtClean="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1" i="0" u="none" strike="noStrike" dirty="0" smtClean="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tr-TR" sz="1200" b="1" i="0" u="none" strike="noStrike" dirty="0" smtClean="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163">
                <a:tc>
                  <a:txBody>
                    <a:bodyPr/>
                    <a:lstStyle/>
                    <a:p>
                      <a:pPr algn="ctr" rtl="0" fontAlgn="ctr"/>
                      <a:r>
                        <a:rPr lang="tr-TR" sz="700" b="1" i="0" u="none" strike="noStrike">
                          <a:solidFill>
                            <a:schemeClr val="tx1"/>
                          </a:solidFill>
                          <a:effectLst/>
                          <a:latin typeface="Arial"/>
                        </a:rPr>
                        <a:t>1</a:t>
                      </a: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200" b="1" i="0" u="none" strike="noStrike" dirty="0" smtClean="0">
                          <a:solidFill>
                            <a:schemeClr val="tx1"/>
                          </a:solidFill>
                          <a:effectLst/>
                          <a:latin typeface="Arial TUR"/>
                        </a:rPr>
                        <a:t>GAZİ İMAM HATİP ORTAOKULKU</a:t>
                      </a: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1200" b="1" i="0" u="none" strike="noStrike" dirty="0" smtClean="0">
                          <a:solidFill>
                            <a:schemeClr val="tx1"/>
                          </a:solidFill>
                          <a:effectLst/>
                          <a:latin typeface="Calibri"/>
                        </a:rPr>
                        <a:t>307</a:t>
                      </a:r>
                      <a:endParaRPr lang="tr-TR" sz="1200" b="1" i="0" u="none" strike="noStrike" dirty="0">
                        <a:solidFill>
                          <a:schemeClr val="tx1"/>
                        </a:solidFill>
                        <a:effectLst/>
                        <a:latin typeface="Calibri"/>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1200" b="0" i="0" u="none" strike="noStrike" dirty="0">
                        <a:solidFill>
                          <a:schemeClr val="tx1"/>
                        </a:solidFill>
                        <a:effectLst/>
                        <a:latin typeface="Calibri"/>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1200" b="0" i="0" u="none" strike="noStrike" dirty="0">
                        <a:solidFill>
                          <a:schemeClr val="tx1"/>
                        </a:solidFill>
                        <a:effectLst/>
                        <a:latin typeface="Calibri"/>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1200" b="0" i="0" u="none" strike="noStrike" dirty="0">
                        <a:solidFill>
                          <a:schemeClr val="tx1"/>
                        </a:solidFill>
                        <a:effectLst/>
                        <a:latin typeface="Calibri"/>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tr-TR" sz="1200" b="0" i="0" u="none" strike="noStrike" dirty="0">
                        <a:solidFill>
                          <a:schemeClr val="tx1"/>
                        </a:solidFill>
                        <a:effectLst/>
                        <a:latin typeface="Calibri"/>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940">
                <a:tc gridSpan="2">
                  <a:txBody>
                    <a:bodyPr/>
                    <a:lstStyle/>
                    <a:p>
                      <a:pPr algn="ctr" rtl="0" fontAlgn="ctr"/>
                      <a:r>
                        <a:rPr lang="tr-TR" sz="1200" b="1" i="0" u="none" strike="noStrike" dirty="0">
                          <a:solidFill>
                            <a:schemeClr val="tx1"/>
                          </a:solidFill>
                          <a:effectLst/>
                          <a:latin typeface="Arial TUR"/>
                        </a:rPr>
                        <a:t>GENEL </a:t>
                      </a:r>
                      <a:r>
                        <a:rPr lang="tr-TR" sz="1200" b="1" i="0" u="none" strike="noStrike" dirty="0" smtClean="0">
                          <a:solidFill>
                            <a:schemeClr val="tx1"/>
                          </a:solidFill>
                          <a:effectLst/>
                          <a:latin typeface="Arial TUR"/>
                        </a:rPr>
                        <a:t>ORTALAMA</a:t>
                      </a: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7940">
                <a:tc gridSpan="2">
                  <a:txBody>
                    <a:bodyPr/>
                    <a:lstStyle/>
                    <a:p>
                      <a:pPr algn="ctr" rtl="0" fontAlgn="ctr"/>
                      <a:r>
                        <a:rPr lang="tr-TR" sz="1200" b="1" i="0" u="none" strike="noStrike" dirty="0" smtClean="0">
                          <a:solidFill>
                            <a:schemeClr val="tx1"/>
                          </a:solidFill>
                          <a:effectLst/>
                          <a:latin typeface="Arial TUR"/>
                        </a:rPr>
                        <a:t>İL SIRALAMASI</a:t>
                      </a:r>
                    </a:p>
                    <a:p>
                      <a:pPr algn="ctr" rtl="0" fontAlgn="ctr"/>
                      <a:r>
                        <a:rPr lang="tr-TR" sz="1200" b="1" i="0" u="none" strike="noStrike" dirty="0" smtClean="0">
                          <a:solidFill>
                            <a:schemeClr val="tx1"/>
                          </a:solidFill>
                          <a:effectLst/>
                          <a:latin typeface="Arial TUR"/>
                        </a:rPr>
                        <a:t>2017</a:t>
                      </a: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smtClean="0">
                          <a:ln>
                            <a:noFill/>
                          </a:ln>
                          <a:solidFill>
                            <a:prstClr val="black"/>
                          </a:solidFill>
                          <a:effectLst/>
                          <a:uLnTx/>
                          <a:uFillTx/>
                          <a:latin typeface="Arial TUR"/>
                          <a:ea typeface="+mn-ea"/>
                          <a:cs typeface="+mn-cs"/>
                        </a:rPr>
                        <a:t>298</a:t>
                      </a: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7940">
                <a:tc gridSpan="2">
                  <a:txBody>
                    <a:bodyPr/>
                    <a:lstStyle/>
                    <a:p>
                      <a:pPr algn="ctr" rtl="0" fontAlgn="ctr"/>
                      <a:r>
                        <a:rPr lang="tr-TR" sz="1200" b="1" i="0" u="none" strike="noStrike" dirty="0" smtClean="0">
                          <a:solidFill>
                            <a:schemeClr val="tx1"/>
                          </a:solidFill>
                          <a:effectLst/>
                          <a:latin typeface="Arial TUR"/>
                        </a:rPr>
                        <a:t>TÜRKİYE SIRALAMASI</a:t>
                      </a:r>
                    </a:p>
                    <a:p>
                      <a:pPr algn="ctr" rtl="0" fontAlgn="ctr"/>
                      <a:r>
                        <a:rPr lang="tr-TR" sz="1200" b="1" i="0" u="none" strike="noStrike" dirty="0" smtClean="0">
                          <a:solidFill>
                            <a:schemeClr val="tx1"/>
                          </a:solidFill>
                          <a:effectLst/>
                          <a:latin typeface="Arial TUR"/>
                        </a:rPr>
                        <a:t>2017</a:t>
                      </a: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a:txBody>
                    <a:bodyPr/>
                    <a:lstStyle/>
                    <a:p>
                      <a:pPr algn="ctr" rtl="0" fontAlgn="ctr"/>
                      <a:r>
                        <a:rPr lang="tr-TR" sz="1200" b="1" i="0" u="none" strike="noStrike" dirty="0" smtClean="0">
                          <a:solidFill>
                            <a:schemeClr val="tx1"/>
                          </a:solidFill>
                          <a:effectLst/>
                          <a:latin typeface="Arial TUR"/>
                        </a:rPr>
                        <a:t>352</a:t>
                      </a: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7940">
                <a:tc gridSpan="2">
                  <a:txBody>
                    <a:bodyPr/>
                    <a:lstStyle/>
                    <a:p>
                      <a:endParaRPr lang="tr-T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a:txBody>
                    <a:bodyPr/>
                    <a:lstStyle/>
                    <a:p>
                      <a:endParaRPr lang="tr-T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7940">
                <a:tc gridSpan="2">
                  <a:txBody>
                    <a:bodyPr/>
                    <a:lstStyle/>
                    <a:p>
                      <a:endParaRPr lang="tr-T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tr-TR"/>
                    </a:p>
                  </a:txBody>
                  <a:tcPr/>
                </a:tc>
                <a:tc>
                  <a:txBody>
                    <a:bodyPr/>
                    <a:lstStyle/>
                    <a:p>
                      <a:endParaRPr lang="tr-TR" dirty="0"/>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endParaRPr lang="tr-TR" sz="1200" b="1" i="0" u="none" strike="noStrike" dirty="0">
                        <a:solidFill>
                          <a:schemeClr val="tx1"/>
                        </a:solidFill>
                        <a:effectLst/>
                        <a:latin typeface="Arial TUR"/>
                      </a:endParaRPr>
                    </a:p>
                  </a:txBody>
                  <a:tcPr marL="8187" marR="8187" marT="8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Dikdörtgen 7"/>
          <p:cNvSpPr/>
          <p:nvPr/>
        </p:nvSpPr>
        <p:spPr>
          <a:xfrm>
            <a:off x="560893" y="908720"/>
            <a:ext cx="7467492"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tr-TR" b="1" dirty="0" smtClean="0">
                <a:solidFill>
                  <a:schemeClr val="tx1"/>
                </a:solidFill>
              </a:rPr>
              <a:t>BAŞARI  </a:t>
            </a:r>
            <a:r>
              <a:rPr lang="tr-TR" b="1" dirty="0">
                <a:solidFill>
                  <a:schemeClr val="tx1"/>
                </a:solidFill>
              </a:rPr>
              <a:t>ORANLARI </a:t>
            </a:r>
            <a:r>
              <a:rPr lang="tr-TR" b="1" dirty="0" smtClean="0">
                <a:solidFill>
                  <a:schemeClr val="tx1"/>
                </a:solidFill>
              </a:rPr>
              <a:t> VE SIRALAMA</a:t>
            </a:r>
            <a:endParaRPr lang="tr-TR" b="1" dirty="0">
              <a:solidFill>
                <a:prstClr val="black"/>
              </a:solidFill>
              <a:latin typeface="Cambria" pitchFamily="18" charset="0"/>
            </a:endParaRPr>
          </a:p>
        </p:txBody>
      </p:sp>
    </p:spTree>
    <p:extLst>
      <p:ext uri="{BB962C8B-B14F-4D97-AF65-F5344CB8AC3E}">
        <p14:creationId xmlns:p14="http://schemas.microsoft.com/office/powerpoint/2010/main" val="1553456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8"/>
          <p:cNvGrpSpPr/>
          <p:nvPr/>
        </p:nvGrpSpPr>
        <p:grpSpPr>
          <a:xfrm>
            <a:off x="-26127" y="-11965"/>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2"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Gazi İmam </a:t>
            </a:r>
            <a:r>
              <a:rPr lang="tr-TR" dirty="0">
                <a:solidFill>
                  <a:schemeClr val="bg1">
                    <a:lumMod val="75000"/>
                  </a:schemeClr>
                </a:solidFill>
              </a:rPr>
              <a:t>Hatip </a:t>
            </a:r>
            <a:r>
              <a:rPr lang="tr-TR" dirty="0" smtClean="0">
                <a:solidFill>
                  <a:schemeClr val="bg1">
                    <a:lumMod val="75000"/>
                  </a:schemeClr>
                </a:solidFill>
              </a:rPr>
              <a:t> Ortaokulu </a:t>
            </a:r>
            <a:r>
              <a:rPr lang="tr-TR" sz="1100" dirty="0" smtClean="0">
                <a:solidFill>
                  <a:schemeClr val="bg1">
                    <a:lumMod val="75000"/>
                  </a:schemeClr>
                </a:solidFill>
              </a:rPr>
              <a:t>Müdürlüğü </a:t>
            </a:r>
            <a:r>
              <a:rPr lang="tr-TR" sz="1100" dirty="0">
                <a:solidFill>
                  <a:prstClr val="white">
                    <a:lumMod val="75000"/>
                  </a:prstClr>
                </a:solidFill>
              </a:rPr>
              <a:t>2019-2020                                        </a:t>
            </a:r>
            <a:r>
              <a:rPr lang="tr-TR" sz="1300" dirty="0" smtClean="0">
                <a:solidFill>
                  <a:schemeClr val="tx1"/>
                </a:solidFill>
              </a:rPr>
              <a:t>- </a:t>
            </a:r>
            <a:fld id="{9D8F4175-962E-41E7-A50F-4ADF61DA32C9}" type="slidenum">
              <a:rPr lang="tr-TR" smtClean="0">
                <a:solidFill>
                  <a:schemeClr val="tx1"/>
                </a:solidFill>
              </a:rPr>
              <a:pPr algn="l"/>
              <a:t>14</a:t>
            </a:fld>
            <a:r>
              <a:rPr lang="tr-TR" sz="1300" dirty="0" smtClean="0">
                <a:solidFill>
                  <a:schemeClr val="tx1"/>
                </a:solidFill>
              </a:rPr>
              <a:t> -</a:t>
            </a:r>
            <a:endParaRPr lang="tr-TR" sz="1300" dirty="0">
              <a:solidFill>
                <a:schemeClr val="tx1"/>
              </a:solidFill>
            </a:endParaRPr>
          </a:p>
        </p:txBody>
      </p:sp>
      <p:graphicFrame>
        <p:nvGraphicFramePr>
          <p:cNvPr id="8" name="Tablo 2"/>
          <p:cNvGraphicFramePr>
            <a:graphicFrameLocks noGrp="1"/>
          </p:cNvGraphicFramePr>
          <p:nvPr>
            <p:extLst>
              <p:ext uri="{D42A27DB-BD31-4B8C-83A1-F6EECF244321}">
                <p14:modId xmlns:p14="http://schemas.microsoft.com/office/powerpoint/2010/main" val="227449944"/>
              </p:ext>
            </p:extLst>
          </p:nvPr>
        </p:nvGraphicFramePr>
        <p:xfrm>
          <a:off x="683568" y="1844824"/>
          <a:ext cx="6648738" cy="1910771"/>
        </p:xfrm>
        <a:graphic>
          <a:graphicData uri="http://schemas.openxmlformats.org/drawingml/2006/table">
            <a:tbl>
              <a:tblPr firstRow="1" firstCol="1" bandRow="1"/>
              <a:tblGrid>
                <a:gridCol w="3133424"/>
                <a:gridCol w="1757657"/>
                <a:gridCol w="1757657"/>
              </a:tblGrid>
              <a:tr h="0">
                <a:tc>
                  <a:txBody>
                    <a:bodyPr/>
                    <a:lstStyle/>
                    <a:p>
                      <a:pPr algn="ctr">
                        <a:lnSpc>
                          <a:spcPct val="115000"/>
                        </a:lnSpc>
                        <a:spcAft>
                          <a:spcPts val="0"/>
                        </a:spcAft>
                      </a:pPr>
                      <a:endParaRPr lang="tr-TR" sz="12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2">
                  <a:txBody>
                    <a:bodyPr/>
                    <a:lstStyle/>
                    <a:p>
                      <a:pPr marL="0" algn="ctr" defTabSz="914400" rtl="0" eaLnBrk="1" latinLnBrk="0" hangingPunct="1">
                        <a:lnSpc>
                          <a:spcPct val="115000"/>
                        </a:lnSpc>
                        <a:spcAft>
                          <a:spcPts val="0"/>
                        </a:spcAft>
                      </a:pPr>
                      <a:r>
                        <a:rPr lang="tr-TR" sz="1200" b="1" kern="1200" dirty="0" smtClean="0">
                          <a:solidFill>
                            <a:srgbClr val="FFFFFF"/>
                          </a:solidFill>
                          <a:effectLst/>
                          <a:latin typeface="Calibri"/>
                          <a:ea typeface="Times New Roman"/>
                          <a:cs typeface="Calibri"/>
                        </a:rPr>
                        <a:t>2019-2020 </a:t>
                      </a:r>
                      <a:r>
                        <a:rPr lang="tr-TR" sz="1200" b="1" kern="1200" dirty="0" smtClean="0">
                          <a:solidFill>
                            <a:srgbClr val="FFFFFF"/>
                          </a:solidFill>
                          <a:effectLst/>
                          <a:latin typeface="Calibri"/>
                          <a:ea typeface="Times New Roman"/>
                          <a:cs typeface="Calibri"/>
                        </a:rPr>
                        <a:t>EĞİTİM ÖĞRETİM YILI</a:t>
                      </a:r>
                      <a:endParaRPr lang="tr-TR" sz="1200" b="1" kern="1200" dirty="0">
                        <a:solidFill>
                          <a:srgbClr val="FFFFFF"/>
                        </a:solidFill>
                        <a:effectLst/>
                        <a:latin typeface="Calibri"/>
                        <a:ea typeface="Times New Roman"/>
                        <a:cs typeface="Calibri"/>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tr-TR"/>
                    </a:p>
                  </a:txBody>
                  <a:tcPr/>
                </a:tc>
              </a:tr>
              <a:tr h="124291">
                <a:tc>
                  <a:txBody>
                    <a:bodyPr/>
                    <a:lstStyle/>
                    <a:p>
                      <a:pPr algn="ctr">
                        <a:lnSpc>
                          <a:spcPct val="115000"/>
                        </a:lnSpc>
                        <a:spcAft>
                          <a:spcPts val="0"/>
                        </a:spcAft>
                      </a:pPr>
                      <a:r>
                        <a:rPr lang="tr-TR" sz="1200" b="1" dirty="0" smtClean="0">
                          <a:solidFill>
                            <a:srgbClr val="FFFFFF"/>
                          </a:solidFill>
                          <a:effectLst/>
                          <a:latin typeface="Calibri"/>
                          <a:ea typeface="Times New Roman"/>
                          <a:cs typeface="Calibri"/>
                        </a:rPr>
                        <a:t>PROJE</a:t>
                      </a:r>
                      <a:r>
                        <a:rPr lang="tr-TR" sz="1200" b="1" baseline="0" dirty="0" smtClean="0">
                          <a:solidFill>
                            <a:srgbClr val="FFFFFF"/>
                          </a:solidFill>
                          <a:effectLst/>
                          <a:latin typeface="Calibri"/>
                          <a:ea typeface="Times New Roman"/>
                          <a:cs typeface="Calibri"/>
                        </a:rPr>
                        <a:t> ADI</a:t>
                      </a:r>
                      <a:endParaRPr lang="tr-TR" sz="12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200" b="1" kern="1200" dirty="0" smtClean="0">
                          <a:solidFill>
                            <a:srgbClr val="FFFFFF"/>
                          </a:solidFill>
                          <a:effectLst/>
                          <a:latin typeface="Calibri"/>
                          <a:ea typeface="Times New Roman"/>
                          <a:cs typeface="Calibri"/>
                        </a:rPr>
                        <a:t>Biten Projeler</a:t>
                      </a:r>
                      <a:endParaRPr lang="tr-TR" sz="1200" b="1" kern="1200" dirty="0">
                        <a:solidFill>
                          <a:srgbClr val="FFFFFF"/>
                        </a:solidFill>
                        <a:effectLst/>
                        <a:latin typeface="Calibri"/>
                        <a:ea typeface="Times New Roman"/>
                        <a:cs typeface="Calibri"/>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1200" b="1" kern="1200" dirty="0" smtClean="0">
                          <a:solidFill>
                            <a:srgbClr val="FFFFFF"/>
                          </a:solidFill>
                          <a:effectLst/>
                          <a:latin typeface="Calibri"/>
                          <a:ea typeface="Times New Roman"/>
                          <a:cs typeface="Calibri"/>
                        </a:rPr>
                        <a:t>Devam Eden Projeler</a:t>
                      </a:r>
                      <a:endParaRPr lang="tr-TR" sz="1200" b="1" kern="1200" dirty="0">
                        <a:solidFill>
                          <a:srgbClr val="FFFFFF"/>
                        </a:solidFill>
                        <a:effectLst/>
                        <a:latin typeface="Calibri"/>
                        <a:ea typeface="Times New Roman"/>
                        <a:cs typeface="Calibri"/>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60053">
                <a:tc>
                  <a:txBody>
                    <a:bodyPr/>
                    <a:lstStyle/>
                    <a:p>
                      <a:pPr algn="l" fontAlgn="ctr"/>
                      <a:r>
                        <a:rPr lang="tr-TR" sz="1200" b="0" i="0" u="none" strike="noStrike" dirty="0" smtClean="0">
                          <a:effectLst/>
                          <a:latin typeface="Calibri"/>
                        </a:rPr>
                        <a:t>Evin Okula Yakınlaşması</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200" b="0" i="0" u="none" strike="noStrike" dirty="0" smtClean="0">
                          <a:solidFill>
                            <a:srgbClr val="000000"/>
                          </a:solidFill>
                          <a:effectLst/>
                          <a:latin typeface="+mn-lt"/>
                        </a:rPr>
                        <a:t>1</a:t>
                      </a: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60053">
                <a:tc>
                  <a:txBody>
                    <a:bodyPr/>
                    <a:lstStyle/>
                    <a:p>
                      <a:pPr algn="l" fontAlgn="ctr"/>
                      <a:r>
                        <a:rPr lang="tr-TR" sz="1200" b="0" i="0" u="none" strike="noStrike" dirty="0" smtClean="0">
                          <a:effectLst/>
                          <a:latin typeface="Calibri"/>
                        </a:rPr>
                        <a:t>Yardım Eli</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60053">
                <a:tc>
                  <a:txBody>
                    <a:bodyPr/>
                    <a:lstStyle/>
                    <a:p>
                      <a:pPr algn="l" fontAlgn="ctr"/>
                      <a:r>
                        <a:rPr lang="tr-TR" sz="1200" b="0" i="0" u="none" strike="noStrike" dirty="0" smtClean="0">
                          <a:effectLst/>
                          <a:latin typeface="Calibri"/>
                        </a:rPr>
                        <a:t>Su Kuyusu</a:t>
                      </a: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a:rPr>
                        <a:t>1</a:t>
                      </a: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60053">
                <a:tc>
                  <a:txBody>
                    <a:bodyPr/>
                    <a:lstStyle/>
                    <a:p>
                      <a:pPr algn="l" fontAlgn="ct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60053">
                <a:tc>
                  <a:txBody>
                    <a:bodyPr/>
                    <a:lstStyle/>
                    <a:p>
                      <a:pPr algn="l" fontAlgn="ctr"/>
                      <a:endParaRPr lang="tr-TR" sz="12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12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89882">
                <a:tc>
                  <a:txBody>
                    <a:bodyPr/>
                    <a:lstStyle/>
                    <a:p>
                      <a:pPr algn="ctr">
                        <a:lnSpc>
                          <a:spcPct val="115000"/>
                        </a:lnSpc>
                        <a:spcAft>
                          <a:spcPts val="0"/>
                        </a:spcAft>
                      </a:pPr>
                      <a:r>
                        <a:rPr lang="tr-TR" sz="900" b="1" dirty="0">
                          <a:solidFill>
                            <a:srgbClr val="FFFFFF"/>
                          </a:solidFill>
                          <a:effectLst/>
                          <a:latin typeface="Calibri"/>
                          <a:ea typeface="Times New Roman"/>
                          <a:cs typeface="Calibri"/>
                        </a:rPr>
                        <a:t>TOPLAM</a:t>
                      </a: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800" b="1" dirty="0" smtClean="0">
                          <a:solidFill>
                            <a:schemeClr val="bg1"/>
                          </a:solidFill>
                          <a:effectLst/>
                          <a:latin typeface="Calibri"/>
                          <a:ea typeface="Calibri"/>
                          <a:cs typeface="Times New Roman"/>
                        </a:rPr>
                        <a:t>1</a:t>
                      </a: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bl>
          </a:graphicData>
        </a:graphic>
      </p:graphicFrame>
      <p:sp>
        <p:nvSpPr>
          <p:cNvPr id="9" name="Dikdörtgen 8"/>
          <p:cNvSpPr/>
          <p:nvPr/>
        </p:nvSpPr>
        <p:spPr>
          <a:xfrm>
            <a:off x="755577" y="908720"/>
            <a:ext cx="648072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tr-TR" b="1" dirty="0"/>
              <a:t>YÜRÜTÜLEN PROJELER</a:t>
            </a:r>
            <a:endParaRPr lang="tr-TR" dirty="0"/>
          </a:p>
        </p:txBody>
      </p:sp>
    </p:spTree>
    <p:extLst>
      <p:ext uri="{BB962C8B-B14F-4D97-AF65-F5344CB8AC3E}">
        <p14:creationId xmlns:p14="http://schemas.microsoft.com/office/powerpoint/2010/main" val="1553456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ETKİNLİKLER</a:t>
            </a:r>
            <a:endParaRPr lang="tr-TR" dirty="0"/>
          </a:p>
        </p:txBody>
      </p:sp>
      <p:sp>
        <p:nvSpPr>
          <p:cNvPr id="3" name="İçerik Yer Tutucusu 2"/>
          <p:cNvSpPr>
            <a:spLocks noGrp="1"/>
          </p:cNvSpPr>
          <p:nvPr>
            <p:ph idx="1"/>
          </p:nvPr>
        </p:nvSpPr>
        <p:spPr/>
        <p:txBody>
          <a:bodyPr/>
          <a:lstStyle/>
          <a:p>
            <a:r>
              <a:rPr lang="tr-TR" dirty="0" smtClean="0"/>
              <a:t>Yardım kampanyaları</a:t>
            </a:r>
          </a:p>
          <a:p>
            <a:r>
              <a:rPr lang="tr-TR" dirty="0" smtClean="0"/>
              <a:t>Veli ziyaretleri</a:t>
            </a:r>
          </a:p>
          <a:p>
            <a:r>
              <a:rPr lang="tr-TR" dirty="0" smtClean="0"/>
              <a:t>Spor turnuvaları</a:t>
            </a:r>
          </a:p>
          <a:p>
            <a:r>
              <a:rPr lang="tr-TR" dirty="0" smtClean="0"/>
              <a:t>Okul gezileri</a:t>
            </a:r>
          </a:p>
          <a:p>
            <a:r>
              <a:rPr lang="tr-TR" dirty="0" smtClean="0"/>
              <a:t>Öğrencilere kahvaltı</a:t>
            </a:r>
          </a:p>
          <a:p>
            <a:r>
              <a:rPr lang="tr-TR" dirty="0" smtClean="0"/>
              <a:t>Deneme sınavları ve ödüllendirme</a:t>
            </a:r>
            <a:endParaRPr lang="tr-TR" dirty="0"/>
          </a:p>
        </p:txBody>
      </p:sp>
      <p:sp>
        <p:nvSpPr>
          <p:cNvPr id="4" name="Slayt Numarası Yer Tutucusu 3"/>
          <p:cNvSpPr>
            <a:spLocks noGrp="1"/>
          </p:cNvSpPr>
          <p:nvPr>
            <p:ph type="sldNum" sz="quarter" idx="12"/>
          </p:nvPr>
        </p:nvSpPr>
        <p:spPr/>
        <p:txBody>
          <a:bodyPr/>
          <a:lstStyle/>
          <a:p>
            <a:fld id="{9D8F4175-962E-41E7-A50F-4ADF61DA32C9}" type="slidenum">
              <a:rPr lang="tr-TR" smtClean="0"/>
              <a:pPr/>
              <a:t>15</a:t>
            </a:fld>
            <a:endParaRPr lang="tr-TR"/>
          </a:p>
        </p:txBody>
      </p:sp>
    </p:spTree>
    <p:extLst>
      <p:ext uri="{BB962C8B-B14F-4D97-AF65-F5344CB8AC3E}">
        <p14:creationId xmlns:p14="http://schemas.microsoft.com/office/powerpoint/2010/main" val="68764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Sportif </a:t>
            </a:r>
            <a:endParaRPr lang="tr-TR" dirty="0"/>
          </a:p>
        </p:txBody>
      </p:sp>
      <p:sp>
        <p:nvSpPr>
          <p:cNvPr id="3" name="İçerik Yer Tutucusu 2"/>
          <p:cNvSpPr>
            <a:spLocks noGrp="1"/>
          </p:cNvSpPr>
          <p:nvPr>
            <p:ph idx="1"/>
          </p:nvPr>
        </p:nvSpPr>
        <p:spPr/>
        <p:txBody>
          <a:bodyPr/>
          <a:lstStyle/>
          <a:p>
            <a:r>
              <a:rPr lang="tr-TR" dirty="0" smtClean="0"/>
              <a:t>Masa Tenisi İl İkinciliği</a:t>
            </a:r>
          </a:p>
          <a:p>
            <a:r>
              <a:rPr lang="tr-TR" dirty="0" smtClean="0"/>
              <a:t>Voleybol İl İkinciliği</a:t>
            </a:r>
          </a:p>
          <a:p>
            <a:r>
              <a:rPr lang="tr-TR" dirty="0" smtClean="0"/>
              <a:t>Eskrim İl Birinciliği</a:t>
            </a:r>
            <a:endParaRPr lang="tr-TR" dirty="0"/>
          </a:p>
        </p:txBody>
      </p:sp>
      <p:sp>
        <p:nvSpPr>
          <p:cNvPr id="4" name="Slayt Numarası Yer Tutucusu 3"/>
          <p:cNvSpPr>
            <a:spLocks noGrp="1"/>
          </p:cNvSpPr>
          <p:nvPr>
            <p:ph type="sldNum" sz="quarter" idx="12"/>
          </p:nvPr>
        </p:nvSpPr>
        <p:spPr/>
        <p:txBody>
          <a:bodyPr/>
          <a:lstStyle/>
          <a:p>
            <a:fld id="{9D8F4175-962E-41E7-A50F-4ADF61DA32C9}" type="slidenum">
              <a:rPr lang="tr-TR" smtClean="0"/>
              <a:pPr/>
              <a:t>16</a:t>
            </a:fld>
            <a:endParaRPr lang="tr-TR"/>
          </a:p>
        </p:txBody>
      </p:sp>
    </p:spTree>
    <p:extLst>
      <p:ext uri="{BB962C8B-B14F-4D97-AF65-F5344CB8AC3E}">
        <p14:creationId xmlns:p14="http://schemas.microsoft.com/office/powerpoint/2010/main" val="335929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8"/>
          <p:cNvGrpSpPr/>
          <p:nvPr/>
        </p:nvGrpSpPr>
        <p:grpSpPr>
          <a:xfrm>
            <a:off x="-26127" y="-11965"/>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2"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Gazi İmam </a:t>
            </a:r>
            <a:r>
              <a:rPr lang="tr-TR" dirty="0">
                <a:solidFill>
                  <a:schemeClr val="bg1">
                    <a:lumMod val="75000"/>
                  </a:schemeClr>
                </a:solidFill>
              </a:rPr>
              <a:t>Hatip Ortaokulu </a:t>
            </a:r>
            <a:r>
              <a:rPr lang="tr-TR" sz="1100" dirty="0" smtClean="0">
                <a:solidFill>
                  <a:schemeClr val="bg1">
                    <a:lumMod val="75000"/>
                  </a:schemeClr>
                </a:solidFill>
              </a:rPr>
              <a:t>Müdürlüğü </a:t>
            </a:r>
            <a:r>
              <a:rPr lang="tr-TR" sz="1100" dirty="0">
                <a:solidFill>
                  <a:prstClr val="white">
                    <a:lumMod val="75000"/>
                  </a:prstClr>
                </a:solidFill>
              </a:rPr>
              <a:t>2019-2020                                    </a:t>
            </a:r>
            <a:r>
              <a:rPr lang="tr-TR" sz="1300" dirty="0" smtClean="0">
                <a:solidFill>
                  <a:schemeClr val="tx1"/>
                </a:solidFill>
              </a:rPr>
              <a:t>- </a:t>
            </a:r>
            <a:fld id="{9D8F4175-962E-41E7-A50F-4ADF61DA32C9}" type="slidenum">
              <a:rPr lang="tr-TR" smtClean="0">
                <a:solidFill>
                  <a:schemeClr val="tx1"/>
                </a:solidFill>
              </a:rPr>
              <a:pPr algn="l"/>
              <a:t>17</a:t>
            </a:fld>
            <a:r>
              <a:rPr lang="tr-TR" sz="1300" dirty="0" smtClean="0">
                <a:solidFill>
                  <a:schemeClr val="tx1"/>
                </a:solidFill>
              </a:rPr>
              <a:t> -</a:t>
            </a:r>
            <a:endParaRPr lang="tr-TR" sz="1300" dirty="0">
              <a:solidFill>
                <a:schemeClr val="tx1"/>
              </a:solidFill>
            </a:endParaRPr>
          </a:p>
        </p:txBody>
      </p:sp>
      <p:sp>
        <p:nvSpPr>
          <p:cNvPr id="9" name="Dikdörtgen 13"/>
          <p:cNvSpPr/>
          <p:nvPr/>
        </p:nvSpPr>
        <p:spPr>
          <a:xfrm>
            <a:off x="674755" y="1464594"/>
            <a:ext cx="6535993"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88900" lvl="0" indent="177800" algn="just">
              <a:lnSpc>
                <a:spcPct val="150000"/>
              </a:lnSpc>
              <a:spcAft>
                <a:spcPts val="0"/>
              </a:spcAft>
              <a:buFont typeface="Symbol"/>
              <a:buBlip>
                <a:blip r:embed="rId3"/>
              </a:buBlip>
              <a:tabLst>
                <a:tab pos="88900" algn="l"/>
              </a:tabLst>
            </a:pPr>
            <a:r>
              <a:rPr lang="tr-TR" sz="1400" dirty="0" smtClean="0">
                <a:ea typeface="Times New Roman"/>
              </a:rPr>
              <a:t>Okulumuza Fatih Projesi uygulaması gelmemiştir.</a:t>
            </a:r>
          </a:p>
          <a:p>
            <a:pPr marL="88900" lvl="0" indent="177800" algn="just">
              <a:lnSpc>
                <a:spcPct val="150000"/>
              </a:lnSpc>
              <a:spcAft>
                <a:spcPts val="0"/>
              </a:spcAft>
              <a:buFont typeface="Symbol"/>
              <a:buBlip>
                <a:blip r:embed="rId3"/>
              </a:buBlip>
              <a:tabLst>
                <a:tab pos="88900" algn="l"/>
              </a:tabLst>
            </a:pPr>
            <a:r>
              <a:rPr lang="tr-TR" sz="1400" dirty="0" smtClean="0">
                <a:ea typeface="Times New Roman"/>
              </a:rPr>
              <a:t>Bilişim Sınıfı Bulunmamaktadır.</a:t>
            </a:r>
          </a:p>
          <a:p>
            <a:pPr marL="88900" lvl="0" indent="177800" algn="just">
              <a:lnSpc>
                <a:spcPct val="150000"/>
              </a:lnSpc>
              <a:spcAft>
                <a:spcPts val="0"/>
              </a:spcAft>
              <a:buFont typeface="Symbol"/>
              <a:buBlip>
                <a:blip r:embed="rId3"/>
              </a:buBlip>
              <a:tabLst>
                <a:tab pos="88900" algn="l"/>
              </a:tabLst>
            </a:pPr>
            <a:r>
              <a:rPr lang="tr-TR" sz="1400" dirty="0" smtClean="0">
                <a:ea typeface="Times New Roman"/>
              </a:rPr>
              <a:t>Çok Amaçlı Salonumuz Yoktur.</a:t>
            </a:r>
          </a:p>
          <a:p>
            <a:pPr marL="88900" lvl="0" indent="177800" algn="just">
              <a:lnSpc>
                <a:spcPct val="150000"/>
              </a:lnSpc>
              <a:spcAft>
                <a:spcPts val="0"/>
              </a:spcAft>
              <a:buFont typeface="Symbol"/>
              <a:buBlip>
                <a:blip r:embed="rId3"/>
              </a:buBlip>
              <a:tabLst>
                <a:tab pos="88900" algn="l"/>
              </a:tabLst>
            </a:pPr>
            <a:r>
              <a:rPr lang="tr-TR" sz="1400" dirty="0" smtClean="0">
                <a:ea typeface="Times New Roman"/>
              </a:rPr>
              <a:t>Spor Salonumuz Yoktur.</a:t>
            </a:r>
          </a:p>
          <a:p>
            <a:pPr marL="88900" lvl="0" indent="177800" algn="just">
              <a:lnSpc>
                <a:spcPct val="150000"/>
              </a:lnSpc>
              <a:spcAft>
                <a:spcPts val="0"/>
              </a:spcAft>
              <a:buFont typeface="Symbol"/>
              <a:buBlip>
                <a:blip r:embed="rId3"/>
              </a:buBlip>
              <a:tabLst>
                <a:tab pos="88900" algn="l"/>
              </a:tabLst>
            </a:pPr>
            <a:r>
              <a:rPr lang="tr-TR" sz="1400" dirty="0" smtClean="0">
                <a:effectLst/>
                <a:ea typeface="Times New Roman"/>
              </a:rPr>
              <a:t>Öğrencilerin kullanabileceği Bilgisayar Bulunmamaktadır.</a:t>
            </a:r>
            <a:r>
              <a:rPr lang="tr-TR" sz="1400" dirty="0" smtClean="0">
                <a:effectLst/>
                <a:latin typeface="Times New Roman"/>
                <a:ea typeface="Times New Roman"/>
              </a:rPr>
              <a:t>.</a:t>
            </a:r>
          </a:p>
          <a:p>
            <a:pPr marL="88900" lvl="0" indent="177800" algn="just">
              <a:lnSpc>
                <a:spcPct val="150000"/>
              </a:lnSpc>
              <a:spcAft>
                <a:spcPts val="0"/>
              </a:spcAft>
              <a:buFont typeface="Symbol"/>
              <a:buBlip>
                <a:blip r:embed="rId3"/>
              </a:buBlip>
              <a:tabLst>
                <a:tab pos="88900" algn="l"/>
              </a:tabLst>
            </a:pPr>
            <a:endParaRPr lang="tr-TR" sz="1400" dirty="0">
              <a:latin typeface="Times New Roman"/>
              <a:ea typeface="Times New Roman"/>
            </a:endParaRPr>
          </a:p>
        </p:txBody>
      </p:sp>
      <p:sp>
        <p:nvSpPr>
          <p:cNvPr id="8" name="Dikdörtgen 7"/>
          <p:cNvSpPr/>
          <p:nvPr/>
        </p:nvSpPr>
        <p:spPr>
          <a:xfrm>
            <a:off x="755577" y="908720"/>
            <a:ext cx="648072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tr-TR" b="1" dirty="0"/>
              <a:t>FATİH PROJESİ </a:t>
            </a:r>
            <a:r>
              <a:rPr lang="tr-TR" b="1" dirty="0" smtClean="0"/>
              <a:t>VE FİZİKİ İMKANLARLA İLE </a:t>
            </a:r>
            <a:r>
              <a:rPr lang="tr-TR" b="1" dirty="0"/>
              <a:t>İLGİLİ </a:t>
            </a:r>
            <a:r>
              <a:rPr lang="tr-TR" b="1" dirty="0" smtClean="0"/>
              <a:t>DURUM</a:t>
            </a:r>
            <a:endParaRPr lang="tr-TR" dirty="0"/>
          </a:p>
        </p:txBody>
      </p:sp>
    </p:spTree>
    <p:extLst>
      <p:ext uri="{BB962C8B-B14F-4D97-AF65-F5344CB8AC3E}">
        <p14:creationId xmlns:p14="http://schemas.microsoft.com/office/powerpoint/2010/main" val="1553456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0"/>
          <p:cNvGrpSpPr/>
          <p:nvPr/>
        </p:nvGrpSpPr>
        <p:grpSpPr>
          <a:xfrm>
            <a:off x="0" y="-11963"/>
            <a:ext cx="9185936" cy="866437"/>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0" name="Dikdörtgen 9"/>
          <p:cNvSpPr/>
          <p:nvPr/>
        </p:nvSpPr>
        <p:spPr>
          <a:xfrm>
            <a:off x="772311" y="995900"/>
            <a:ext cx="7640116" cy="4633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Aft>
                <a:spcPts val="0"/>
              </a:spcAft>
            </a:pPr>
            <a:r>
              <a:rPr lang="tr-TR" b="1" dirty="0" smtClean="0">
                <a:ea typeface="Times New Roman"/>
              </a:rPr>
              <a:t>YATIRIMLAR</a:t>
            </a:r>
            <a:endParaRPr lang="tr-TR" sz="1600" dirty="0">
              <a:latin typeface="Times New Roman"/>
              <a:ea typeface="Times New Roman"/>
            </a:endParaRPr>
          </a:p>
        </p:txBody>
      </p:sp>
      <p:sp>
        <p:nvSpPr>
          <p:cNvPr id="15"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Gazi İmam </a:t>
            </a:r>
            <a:r>
              <a:rPr lang="tr-TR" dirty="0">
                <a:solidFill>
                  <a:schemeClr val="bg1">
                    <a:lumMod val="75000"/>
                  </a:schemeClr>
                </a:solidFill>
              </a:rPr>
              <a:t>Hatip </a:t>
            </a:r>
            <a:r>
              <a:rPr lang="tr-TR" dirty="0" smtClean="0">
                <a:solidFill>
                  <a:schemeClr val="bg1">
                    <a:lumMod val="75000"/>
                  </a:schemeClr>
                </a:solidFill>
              </a:rPr>
              <a:t> Ortaokulu </a:t>
            </a:r>
            <a:r>
              <a:rPr lang="tr-TR" sz="1100" dirty="0" smtClean="0">
                <a:solidFill>
                  <a:schemeClr val="bg1">
                    <a:lumMod val="75000"/>
                  </a:schemeClr>
                </a:solidFill>
              </a:rPr>
              <a:t>Müdürlüğü </a:t>
            </a:r>
            <a:r>
              <a:rPr lang="tr-TR" sz="1100" dirty="0">
                <a:solidFill>
                  <a:prstClr val="white">
                    <a:lumMod val="75000"/>
                  </a:prstClr>
                </a:solidFill>
              </a:rPr>
              <a:t>2019-2020                                      </a:t>
            </a:r>
            <a:r>
              <a:rPr lang="tr-TR" sz="1300" dirty="0" smtClean="0">
                <a:solidFill>
                  <a:schemeClr val="tx1"/>
                </a:solidFill>
              </a:rPr>
              <a:t>- </a:t>
            </a:r>
            <a:fld id="{9D8F4175-962E-41E7-A50F-4ADF61DA32C9}" type="slidenum">
              <a:rPr lang="tr-TR" smtClean="0">
                <a:solidFill>
                  <a:schemeClr val="tx1"/>
                </a:solidFill>
              </a:rPr>
              <a:pPr algn="l"/>
              <a:t>18</a:t>
            </a:fld>
            <a:r>
              <a:rPr lang="tr-TR" sz="1300" dirty="0" smtClean="0">
                <a:solidFill>
                  <a:schemeClr val="tx1"/>
                </a:solidFill>
              </a:rPr>
              <a:t> -</a:t>
            </a:r>
            <a:endParaRPr lang="tr-TR" sz="1300" dirty="0">
              <a:solidFill>
                <a:schemeClr val="tx1"/>
              </a:solidFill>
            </a:endParaRPr>
          </a:p>
        </p:txBody>
      </p:sp>
      <p:graphicFrame>
        <p:nvGraphicFramePr>
          <p:cNvPr id="11" name="10 Tablo"/>
          <p:cNvGraphicFramePr>
            <a:graphicFrameLocks noGrp="1"/>
          </p:cNvGraphicFramePr>
          <p:nvPr>
            <p:extLst>
              <p:ext uri="{D42A27DB-BD31-4B8C-83A1-F6EECF244321}">
                <p14:modId xmlns:p14="http://schemas.microsoft.com/office/powerpoint/2010/main" val="2103775342"/>
              </p:ext>
            </p:extLst>
          </p:nvPr>
        </p:nvGraphicFramePr>
        <p:xfrm>
          <a:off x="2195736" y="1628800"/>
          <a:ext cx="5328592" cy="1152128"/>
        </p:xfrm>
        <a:graphic>
          <a:graphicData uri="http://schemas.openxmlformats.org/drawingml/2006/table">
            <a:tbl>
              <a:tblPr/>
              <a:tblGrid>
                <a:gridCol w="5328592"/>
              </a:tblGrid>
              <a:tr h="1152128">
                <a:tc>
                  <a:txBody>
                    <a:bodyPr/>
                    <a:lstStyle/>
                    <a:p>
                      <a:r>
                        <a:rPr lang="tr-TR" sz="1600" dirty="0" smtClean="0"/>
                        <a:t>2019-2020</a:t>
                      </a:r>
                      <a:r>
                        <a:rPr lang="tr-TR" sz="1600" baseline="0" dirty="0" smtClean="0"/>
                        <a:t> </a:t>
                      </a:r>
                      <a:r>
                        <a:rPr lang="tr-TR" sz="1600" baseline="0" dirty="0" smtClean="0"/>
                        <a:t>EĞİTİM-ÖĞRETİM YILI</a:t>
                      </a:r>
                    </a:p>
                    <a:p>
                      <a:r>
                        <a:rPr lang="tr-TR" sz="1600" dirty="0" smtClean="0"/>
                        <a:t>                            </a:t>
                      </a:r>
                    </a:p>
                    <a:p>
                      <a:r>
                        <a:rPr lang="tr-TR" sz="1600" dirty="0" smtClean="0"/>
                        <a:t>                                  Yok</a:t>
                      </a:r>
                      <a:endParaRPr lang="tr-TR"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0"/>
          <p:cNvGrpSpPr/>
          <p:nvPr/>
        </p:nvGrpSpPr>
        <p:grpSpPr>
          <a:xfrm>
            <a:off x="0" y="-11963"/>
            <a:ext cx="9185936" cy="866437"/>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0" name="Dikdörtgen 9"/>
          <p:cNvSpPr/>
          <p:nvPr/>
        </p:nvSpPr>
        <p:spPr>
          <a:xfrm>
            <a:off x="772311" y="995900"/>
            <a:ext cx="7640116" cy="4633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Aft>
                <a:spcPts val="0"/>
              </a:spcAft>
            </a:pPr>
            <a:r>
              <a:rPr lang="tr-TR" b="1" dirty="0" smtClean="0">
                <a:ea typeface="Times New Roman"/>
              </a:rPr>
              <a:t>SORUN VE ÇÖZÜM ÖNERİLERİ</a:t>
            </a:r>
            <a:endParaRPr lang="tr-TR" sz="1600" dirty="0">
              <a:latin typeface="Times New Roman"/>
              <a:ea typeface="Times New Roman"/>
            </a:endParaRPr>
          </a:p>
        </p:txBody>
      </p:sp>
      <p:sp>
        <p:nvSpPr>
          <p:cNvPr id="15"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Gazi İmam </a:t>
            </a:r>
            <a:r>
              <a:rPr lang="tr-TR" dirty="0">
                <a:solidFill>
                  <a:schemeClr val="bg1">
                    <a:lumMod val="75000"/>
                  </a:schemeClr>
                </a:solidFill>
              </a:rPr>
              <a:t>Hatip Ortaokulu </a:t>
            </a:r>
            <a:r>
              <a:rPr lang="tr-TR" sz="1100" dirty="0" smtClean="0">
                <a:solidFill>
                  <a:schemeClr val="bg1">
                    <a:lumMod val="75000"/>
                  </a:schemeClr>
                </a:solidFill>
              </a:rPr>
              <a:t>Müdürlüğü </a:t>
            </a:r>
            <a:r>
              <a:rPr lang="tr-TR" sz="1100" dirty="0" smtClean="0">
                <a:solidFill>
                  <a:schemeClr val="bg1">
                    <a:lumMod val="75000"/>
                  </a:schemeClr>
                </a:solidFill>
              </a:rPr>
              <a:t>2019-2020                                     </a:t>
            </a:r>
            <a:r>
              <a:rPr lang="tr-TR" sz="1300" dirty="0" smtClean="0">
                <a:solidFill>
                  <a:schemeClr val="tx1"/>
                </a:solidFill>
              </a:rPr>
              <a:t>- </a:t>
            </a:r>
            <a:fld id="{9D8F4175-962E-41E7-A50F-4ADF61DA32C9}" type="slidenum">
              <a:rPr lang="tr-TR" smtClean="0">
                <a:solidFill>
                  <a:schemeClr val="tx1"/>
                </a:solidFill>
              </a:rPr>
              <a:pPr algn="l"/>
              <a:t>19</a:t>
            </a:fld>
            <a:r>
              <a:rPr lang="tr-TR" sz="1300" dirty="0" smtClean="0">
                <a:solidFill>
                  <a:schemeClr val="tx1"/>
                </a:solidFill>
              </a:rPr>
              <a:t> -</a:t>
            </a:r>
            <a:endParaRPr lang="tr-TR" sz="1300" dirty="0">
              <a:solidFill>
                <a:schemeClr val="tx1"/>
              </a:solidFill>
            </a:endParaRPr>
          </a:p>
        </p:txBody>
      </p:sp>
      <p:graphicFrame>
        <p:nvGraphicFramePr>
          <p:cNvPr id="11" name="10 Tablo"/>
          <p:cNvGraphicFramePr>
            <a:graphicFrameLocks noGrp="1"/>
          </p:cNvGraphicFramePr>
          <p:nvPr>
            <p:extLst>
              <p:ext uri="{D42A27DB-BD31-4B8C-83A1-F6EECF244321}">
                <p14:modId xmlns:p14="http://schemas.microsoft.com/office/powerpoint/2010/main" val="2133221008"/>
              </p:ext>
            </p:extLst>
          </p:nvPr>
        </p:nvGraphicFramePr>
        <p:xfrm>
          <a:off x="755576" y="1628800"/>
          <a:ext cx="7776864" cy="3749040"/>
        </p:xfrm>
        <a:graphic>
          <a:graphicData uri="http://schemas.openxmlformats.org/drawingml/2006/table">
            <a:tbl>
              <a:tblPr/>
              <a:tblGrid>
                <a:gridCol w="4084817"/>
                <a:gridCol w="3692047"/>
              </a:tblGrid>
              <a:tr h="2088232">
                <a:tc>
                  <a:txBody>
                    <a:bodyPr/>
                    <a:lstStyle/>
                    <a:p>
                      <a:pPr algn="ctr">
                        <a:buFont typeface="Arial" pitchFamily="34" charset="0"/>
                        <a:buChar char="•"/>
                      </a:pPr>
                      <a:r>
                        <a:rPr lang="tr-TR" sz="1600" dirty="0" smtClean="0"/>
                        <a:t>2019-2020</a:t>
                      </a:r>
                      <a:r>
                        <a:rPr lang="tr-TR" sz="1600" baseline="0" dirty="0" smtClean="0"/>
                        <a:t> </a:t>
                      </a:r>
                      <a:r>
                        <a:rPr lang="tr-TR" sz="1600" baseline="0" dirty="0" smtClean="0"/>
                        <a:t>EĞİTİM-ÖĞRETİM YILI SORUNLAR</a:t>
                      </a:r>
                    </a:p>
                    <a:p>
                      <a:pPr lvl="0">
                        <a:buFont typeface="Arial" pitchFamily="34" charset="0"/>
                        <a:buChar char="•"/>
                      </a:pPr>
                      <a:endParaRPr lang="tr-TR" sz="1600" kern="1200" dirty="0" smtClean="0">
                        <a:solidFill>
                          <a:schemeClr val="tx1"/>
                        </a:solidFill>
                        <a:latin typeface="+mn-lt"/>
                        <a:ea typeface="+mn-ea"/>
                        <a:cs typeface="+mn-cs"/>
                      </a:endParaRPr>
                    </a:p>
                    <a:p>
                      <a:pPr lvl="0">
                        <a:buFont typeface="Arial" pitchFamily="34" charset="0"/>
                        <a:buChar char="•"/>
                      </a:pPr>
                      <a:r>
                        <a:rPr lang="tr-TR" sz="1600" kern="1200" dirty="0" smtClean="0">
                          <a:solidFill>
                            <a:schemeClr val="tx1"/>
                          </a:solidFill>
                          <a:latin typeface="+mn-lt"/>
                          <a:ea typeface="+mn-ea"/>
                          <a:cs typeface="+mn-cs"/>
                        </a:rPr>
                        <a:t>Kütüphanemizin olmaması, </a:t>
                      </a:r>
                    </a:p>
                    <a:p>
                      <a:pPr lvl="0">
                        <a:buFont typeface="Arial" pitchFamily="34" charset="0"/>
                        <a:buChar char="•"/>
                      </a:pPr>
                      <a:r>
                        <a:rPr lang="tr-TR" sz="1600" kern="1200" dirty="0" smtClean="0">
                          <a:solidFill>
                            <a:schemeClr val="tx1"/>
                          </a:solidFill>
                          <a:latin typeface="+mn-lt"/>
                          <a:ea typeface="+mn-ea"/>
                          <a:cs typeface="+mn-cs"/>
                        </a:rPr>
                        <a:t>Sıraların</a:t>
                      </a:r>
                      <a:r>
                        <a:rPr lang="tr-TR" sz="1600" kern="1200" baseline="0" dirty="0" smtClean="0">
                          <a:solidFill>
                            <a:schemeClr val="tx1"/>
                          </a:solidFill>
                          <a:latin typeface="+mn-lt"/>
                          <a:ea typeface="+mn-ea"/>
                          <a:cs typeface="+mn-cs"/>
                        </a:rPr>
                        <a:t> yıpranmış olması</a:t>
                      </a:r>
                      <a:endParaRPr lang="tr-TR" sz="1600" kern="1200" dirty="0" smtClean="0">
                        <a:solidFill>
                          <a:schemeClr val="tx1"/>
                        </a:solidFill>
                        <a:latin typeface="+mn-lt"/>
                        <a:ea typeface="+mn-ea"/>
                        <a:cs typeface="+mn-cs"/>
                      </a:endParaRPr>
                    </a:p>
                    <a:p>
                      <a:pPr lvl="0">
                        <a:buFont typeface="Arial" pitchFamily="34" charset="0"/>
                        <a:buChar char="•"/>
                      </a:pPr>
                      <a:r>
                        <a:rPr lang="tr-TR" sz="1600" kern="1200" dirty="0" smtClean="0">
                          <a:solidFill>
                            <a:schemeClr val="tx1"/>
                          </a:solidFill>
                          <a:latin typeface="+mn-lt"/>
                          <a:ea typeface="+mn-ea"/>
                          <a:cs typeface="+mn-cs"/>
                        </a:rPr>
                        <a:t>Velilerin eğitime destek olma konusunda yeterli olmaması,</a:t>
                      </a:r>
                    </a:p>
                    <a:p>
                      <a:pPr lvl="0">
                        <a:buFont typeface="Arial" pitchFamily="34" charset="0"/>
                        <a:buChar char="•"/>
                      </a:pPr>
                      <a:r>
                        <a:rPr lang="tr-TR" sz="1600" kern="1200" dirty="0" smtClean="0">
                          <a:solidFill>
                            <a:schemeClr val="tx1"/>
                          </a:solidFill>
                          <a:latin typeface="+mn-lt"/>
                          <a:ea typeface="+mn-ea"/>
                          <a:cs typeface="+mn-cs"/>
                        </a:rPr>
                        <a:t>Çok amaçlı salonumuzun olmaması,</a:t>
                      </a:r>
                    </a:p>
                    <a:p>
                      <a:pPr lvl="0">
                        <a:buFont typeface="Arial" pitchFamily="34" charset="0"/>
                        <a:buChar char="•"/>
                      </a:pPr>
                      <a:r>
                        <a:rPr lang="tr-TR" sz="1600" kern="1200" dirty="0" smtClean="0">
                          <a:solidFill>
                            <a:schemeClr val="tx1"/>
                          </a:solidFill>
                          <a:latin typeface="+mn-lt"/>
                          <a:ea typeface="+mn-ea"/>
                          <a:cs typeface="+mn-cs"/>
                        </a:rPr>
                        <a:t>Aile ilgisizliğinden dolayı öğrencilerin davranış problemleri olması</a:t>
                      </a:r>
                    </a:p>
                    <a:p>
                      <a:pPr lvl="0">
                        <a:buFont typeface="Arial" pitchFamily="34" charset="0"/>
                        <a:buChar char="•"/>
                      </a:pPr>
                      <a:r>
                        <a:rPr lang="tr-TR" sz="1600" kern="1200" dirty="0" smtClean="0">
                          <a:solidFill>
                            <a:schemeClr val="tx1"/>
                          </a:solidFill>
                          <a:latin typeface="+mn-lt"/>
                          <a:ea typeface="+mn-ea"/>
                          <a:cs typeface="+mn-cs"/>
                        </a:rPr>
                        <a:t>Sürekli devamsızlık yapan öğrencilerin olumsuz etkileri,</a:t>
                      </a:r>
                    </a:p>
                    <a:p>
                      <a:pPr>
                        <a:buFont typeface="Arial" pitchFamily="34" charset="0"/>
                        <a:buChar char="•"/>
                      </a:pPr>
                      <a:r>
                        <a:rPr lang="tr-TR" sz="1600" kern="1200" dirty="0" smtClean="0">
                          <a:solidFill>
                            <a:schemeClr val="tx1"/>
                          </a:solidFill>
                          <a:latin typeface="+mn-lt"/>
                          <a:ea typeface="+mn-ea"/>
                          <a:cs typeface="+mn-cs"/>
                        </a:rPr>
                        <a:t>Parçalanmış aile çocuklarının davranış problemleri</a:t>
                      </a:r>
                      <a:r>
                        <a:rPr lang="tr-TR" sz="1800" kern="1200" dirty="0" smtClean="0">
                          <a:solidFill>
                            <a:schemeClr val="tx1"/>
                          </a:solidFill>
                          <a:latin typeface="+mn-lt"/>
                          <a:ea typeface="+mn-ea"/>
                          <a:cs typeface="+mn-cs"/>
                        </a:rPr>
                        <a:t>,</a:t>
                      </a:r>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2019-2020</a:t>
                      </a:r>
                      <a:r>
                        <a:rPr lang="tr-TR" sz="1600" baseline="0" dirty="0" smtClean="0"/>
                        <a:t> </a:t>
                      </a:r>
                      <a:r>
                        <a:rPr lang="tr-TR" sz="1600" baseline="0" dirty="0" smtClean="0"/>
                        <a:t>EĞİTİM-ÖĞRETİM YILI ÇÖZÜM ÖNERİLERİ</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600" baseline="0" dirty="0" smtClean="0"/>
                    </a:p>
                    <a:p>
                      <a:pPr>
                        <a:buFont typeface="Arial" pitchFamily="34" charset="0"/>
                        <a:buChar char="•"/>
                      </a:pPr>
                      <a:r>
                        <a:rPr lang="tr-TR" sz="1600" dirty="0" smtClean="0"/>
                        <a:t>Gelecek</a:t>
                      </a:r>
                      <a:r>
                        <a:rPr lang="tr-TR" sz="1600" baseline="0" dirty="0" smtClean="0"/>
                        <a:t> yıl her sınıftan bir seviye sınıfı uygulaması yapılacak, öğrenci başarı durumuna göre şube geçişleri sağlanacak.</a:t>
                      </a:r>
                    </a:p>
                    <a:p>
                      <a:pPr>
                        <a:buFont typeface="Arial" pitchFamily="34" charset="0"/>
                        <a:buChar char="•"/>
                      </a:pPr>
                      <a:r>
                        <a:rPr lang="tr-TR" sz="1600" b="0" baseline="0" dirty="0" smtClean="0"/>
                        <a:t>Başarıyı ve iyi davranışları ödüllendirme uygulamasına devam edilecek.</a:t>
                      </a:r>
                    </a:p>
                    <a:p>
                      <a:pPr>
                        <a:buFont typeface="Arial" pitchFamily="34" charset="0"/>
                        <a:buChar char="•"/>
                      </a:pPr>
                      <a:r>
                        <a:rPr lang="tr-TR" sz="1600" baseline="0" dirty="0" smtClean="0"/>
                        <a:t>Sıra talebi belirtildi.</a:t>
                      </a:r>
                    </a:p>
                    <a:p>
                      <a:pPr>
                        <a:buFont typeface="Arial" pitchFamily="34" charset="0"/>
                        <a:buChar char="•"/>
                      </a:pPr>
                      <a:r>
                        <a:rPr lang="tr-TR" sz="1600" baseline="0" dirty="0" smtClean="0"/>
                        <a:t>Veli ziyaretleri sıklaştırılacak, etkinlik yapılacaktır</a:t>
                      </a:r>
                    </a:p>
                    <a:p>
                      <a:pPr>
                        <a:buFont typeface="Arial" pitchFamily="34" charset="0"/>
                        <a:buChar char="•"/>
                      </a:pPr>
                      <a:r>
                        <a:rPr lang="tr-TR" sz="1600" baseline="0" dirty="0" smtClean="0"/>
                        <a:t>Çok amaçlı salon yapımı talep edildi.</a:t>
                      </a:r>
                    </a:p>
                    <a:p>
                      <a:pPr>
                        <a:buFont typeface="Arial" pitchFamily="34" charset="0"/>
                        <a:buChar char="•"/>
                      </a:pPr>
                      <a:r>
                        <a:rPr lang="tr-TR" sz="1600" baseline="0" dirty="0" smtClean="0"/>
                        <a:t>Öğrenci koçluğu sistemine devam edilecek.</a:t>
                      </a:r>
                    </a:p>
                    <a:p>
                      <a:pPr>
                        <a:buFont typeface="Arial" pitchFamily="34" charset="0"/>
                        <a:buChar char="•"/>
                      </a:pPr>
                      <a:r>
                        <a:rPr lang="tr-TR" sz="1600" baseline="0" dirty="0" smtClean="0"/>
                        <a:t>Velilere ev ziyaretlerine gidilmesine devam edilecek.</a:t>
                      </a: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72142" y="548680"/>
            <a:ext cx="7640116" cy="46339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Aft>
                <a:spcPts val="0"/>
              </a:spcAft>
            </a:pPr>
            <a:r>
              <a:rPr lang="tr-TR" b="1" dirty="0" smtClean="0">
                <a:ea typeface="Times New Roman"/>
              </a:rPr>
              <a:t>OKUL HARİTASI</a:t>
            </a:r>
            <a:endParaRPr lang="tr-TR" sz="1600" dirty="0">
              <a:latin typeface="Times New Roman"/>
              <a:ea typeface="Times New Roman"/>
            </a:endParaRPr>
          </a:p>
        </p:txBody>
      </p:sp>
      <p:pic>
        <p:nvPicPr>
          <p:cNvPr id="1026" name="Picture 2" descr="C:\Users\MERHABA SA\Desktop\GAZİ HAR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373368" cy="518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154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o 10"/>
          <p:cNvGraphicFramePr>
            <a:graphicFrameLocks noGrp="1"/>
          </p:cNvGraphicFramePr>
          <p:nvPr>
            <p:extLst>
              <p:ext uri="{D42A27DB-BD31-4B8C-83A1-F6EECF244321}">
                <p14:modId xmlns:p14="http://schemas.microsoft.com/office/powerpoint/2010/main" val="1189404676"/>
              </p:ext>
            </p:extLst>
          </p:nvPr>
        </p:nvGraphicFramePr>
        <p:xfrm>
          <a:off x="467544" y="1052736"/>
          <a:ext cx="3240360" cy="4104457"/>
        </p:xfrm>
        <a:graphic>
          <a:graphicData uri="http://schemas.openxmlformats.org/drawingml/2006/table">
            <a:tbl>
              <a:tblPr firstRow="1" firstCol="1" lastRow="1" lastCol="1" bandRow="1" bandCol="1"/>
              <a:tblGrid>
                <a:gridCol w="677974"/>
                <a:gridCol w="230152"/>
                <a:gridCol w="2332234"/>
              </a:tblGrid>
              <a:tr h="334468">
                <a:tc gridSpan="3">
                  <a:txBody>
                    <a:bodyPr/>
                    <a:lstStyle/>
                    <a:p>
                      <a:pPr marL="342900" lvl="0" indent="-342900" algn="ctr">
                        <a:lnSpc>
                          <a:spcPct val="115000"/>
                        </a:lnSpc>
                        <a:spcAft>
                          <a:spcPts val="1500"/>
                        </a:spcAft>
                        <a:buFont typeface="+mj-lt"/>
                        <a:buAutoNum type="romanUcPeriod"/>
                      </a:pPr>
                      <a:r>
                        <a:rPr lang="tr-TR" sz="1500" b="1" kern="1400" spc="25" dirty="0">
                          <a:solidFill>
                            <a:srgbClr val="17365D"/>
                          </a:solidFill>
                          <a:effectLst/>
                          <a:latin typeface="Cambria"/>
                          <a:ea typeface="PMingLiU"/>
                          <a:cs typeface="Times New Roman"/>
                        </a:rPr>
                        <a:t>BÖLÜM</a:t>
                      </a:r>
                      <a:endParaRPr lang="tr-TR" sz="2000" kern="1400" spc="25" dirty="0">
                        <a:solidFill>
                          <a:srgbClr val="17365D"/>
                        </a:solidFill>
                        <a:effectLst/>
                        <a:latin typeface="Cambria"/>
                        <a:ea typeface="PMingLiU"/>
                        <a:cs typeface="Times New Roman"/>
                      </a:endParaRPr>
                    </a:p>
                  </a:txBody>
                  <a:tcPr marT="7144" marB="0" anchor="ctr">
                    <a:lnL>
                      <a:noFill/>
                    </a:lnL>
                    <a:lnR>
                      <a:noFill/>
                    </a:lnR>
                    <a:lnT>
                      <a:noFill/>
                    </a:lnT>
                    <a:lnB>
                      <a:noFill/>
                    </a:lnB>
                  </a:tcPr>
                </a:tc>
                <a:tc hMerge="1">
                  <a:txBody>
                    <a:bodyPr/>
                    <a:lstStyle/>
                    <a:p>
                      <a:endParaRPr lang="tr-TR"/>
                    </a:p>
                  </a:txBody>
                  <a:tcPr/>
                </a:tc>
                <a:tc hMerge="1">
                  <a:txBody>
                    <a:bodyPr/>
                    <a:lstStyle/>
                    <a:p>
                      <a:endParaRPr lang="tr-TR"/>
                    </a:p>
                  </a:txBody>
                  <a:tcPr/>
                </a:tc>
              </a:tr>
              <a:tr h="182512">
                <a:tc gridSpan="3">
                  <a:txBody>
                    <a:bodyPr/>
                    <a:lstStyle/>
                    <a:p>
                      <a:pPr>
                        <a:lnSpc>
                          <a:spcPct val="115000"/>
                        </a:lnSpc>
                        <a:spcAft>
                          <a:spcPts val="1000"/>
                        </a:spcAft>
                      </a:pPr>
                      <a:r>
                        <a:rPr lang="tr-TR" sz="800" b="1" dirty="0">
                          <a:effectLst/>
                          <a:latin typeface="Calibri"/>
                          <a:ea typeface="PMingLiU"/>
                          <a:cs typeface="Times New Roman"/>
                        </a:rPr>
                        <a:t> </a:t>
                      </a:r>
                      <a:endParaRPr lang="tr-TR" sz="800" dirty="0">
                        <a:effectLst/>
                        <a:latin typeface="Calibri"/>
                        <a:ea typeface="PMingLiU"/>
                        <a:cs typeface="Times New Roman"/>
                      </a:endParaRPr>
                    </a:p>
                  </a:txBody>
                  <a:tcPr marT="7144" marB="0" anchor="ctr">
                    <a:lnL>
                      <a:noFill/>
                    </a:lnL>
                    <a:lnR>
                      <a:noFill/>
                    </a:lnR>
                    <a:lnT>
                      <a:noFill/>
                    </a:lnT>
                    <a:lnB>
                      <a:noFill/>
                    </a:lnB>
                  </a:tcPr>
                </a:tc>
                <a:tc hMerge="1">
                  <a:txBody>
                    <a:bodyPr/>
                    <a:lstStyle/>
                    <a:p>
                      <a:endParaRPr lang="tr-TR"/>
                    </a:p>
                  </a:txBody>
                  <a:tcPr/>
                </a:tc>
                <a:tc hMerge="1">
                  <a:txBody>
                    <a:bodyPr/>
                    <a:lstStyle/>
                    <a:p>
                      <a:endParaRPr lang="tr-TR"/>
                    </a:p>
                  </a:txBody>
                  <a:tcPr/>
                </a:tc>
              </a:tr>
              <a:tr h="443008">
                <a:tc>
                  <a:txBody>
                    <a:bodyPr/>
                    <a:lstStyle/>
                    <a:p>
                      <a:pPr>
                        <a:lnSpc>
                          <a:spcPct val="115000"/>
                        </a:lnSpc>
                        <a:spcAft>
                          <a:spcPts val="1000"/>
                        </a:spcAft>
                      </a:pPr>
                      <a:r>
                        <a:rPr lang="tr-TR" sz="1000" b="1">
                          <a:effectLst/>
                          <a:latin typeface="Calibri"/>
                          <a:ea typeface="PMingLiU"/>
                          <a:cs typeface="Times New Roman"/>
                        </a:rPr>
                        <a:t>KURUMUN ADI</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000">
                          <a:effectLst/>
                          <a:latin typeface="Calibri"/>
                          <a:ea typeface="PMingLiU"/>
                          <a:cs typeface="Times New Roman"/>
                        </a:rPr>
                        <a:t>:</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200" baseline="0" dirty="0" smtClean="0">
                          <a:effectLst/>
                          <a:latin typeface="Calibri"/>
                          <a:ea typeface="PMingLiU"/>
                          <a:cs typeface="Times New Roman"/>
                        </a:rPr>
                        <a:t>Kilis Gazi İmam Hatip Ortaokulu</a:t>
                      </a:r>
                      <a:r>
                        <a:rPr lang="tr-TR" sz="1200" dirty="0" smtClean="0">
                          <a:effectLst/>
                          <a:latin typeface="Calibri"/>
                          <a:ea typeface="PMingLiU"/>
                          <a:cs typeface="Times New Roman"/>
                        </a:rPr>
                        <a:t> </a:t>
                      </a:r>
                      <a:r>
                        <a:rPr lang="tr-TR" sz="1200" baseline="0" dirty="0" smtClean="0">
                          <a:effectLst/>
                          <a:latin typeface="Calibri"/>
                          <a:ea typeface="PMingLiU"/>
                          <a:cs typeface="Times New Roman"/>
                        </a:rPr>
                        <a:t>Müdürlüğü</a:t>
                      </a:r>
                      <a:endParaRPr lang="tr-TR" sz="1200" dirty="0">
                        <a:effectLst/>
                        <a:latin typeface="Calibri"/>
                        <a:ea typeface="PMingLiU"/>
                        <a:cs typeface="Times New Roman"/>
                      </a:endParaRPr>
                    </a:p>
                  </a:txBody>
                  <a:tcPr marT="7144" marB="0" anchor="ctr">
                    <a:lnL>
                      <a:noFill/>
                    </a:lnL>
                    <a:lnR>
                      <a:noFill/>
                    </a:lnR>
                    <a:lnT>
                      <a:noFill/>
                    </a:lnT>
                    <a:lnB>
                      <a:noFill/>
                    </a:lnB>
                  </a:tcPr>
                </a:tc>
              </a:tr>
              <a:tr h="225928">
                <a:tc>
                  <a:txBody>
                    <a:bodyPr/>
                    <a:lstStyle/>
                    <a:p>
                      <a:pPr>
                        <a:lnSpc>
                          <a:spcPct val="115000"/>
                        </a:lnSpc>
                        <a:spcAft>
                          <a:spcPts val="1000"/>
                        </a:spcAft>
                      </a:pPr>
                      <a:r>
                        <a:rPr lang="tr-TR" sz="1000" b="1">
                          <a:effectLst/>
                          <a:latin typeface="Calibri"/>
                          <a:ea typeface="PMingLiU"/>
                          <a:cs typeface="Times New Roman"/>
                        </a:rPr>
                        <a:t>İLİ</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000">
                          <a:effectLst/>
                          <a:latin typeface="Calibri"/>
                          <a:ea typeface="PMingLiU"/>
                          <a:cs typeface="Times New Roman"/>
                        </a:rPr>
                        <a:t>:</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200" dirty="0" smtClean="0">
                          <a:effectLst/>
                          <a:latin typeface="Calibri"/>
                          <a:ea typeface="PMingLiU"/>
                          <a:cs typeface="Times New Roman"/>
                        </a:rPr>
                        <a:t>Kilis </a:t>
                      </a:r>
                      <a:endParaRPr lang="tr-TR" sz="1200" dirty="0">
                        <a:effectLst/>
                        <a:latin typeface="Calibri"/>
                        <a:ea typeface="PMingLiU"/>
                        <a:cs typeface="Times New Roman"/>
                      </a:endParaRPr>
                    </a:p>
                  </a:txBody>
                  <a:tcPr marT="7144" marB="0" anchor="ctr">
                    <a:lnL>
                      <a:noFill/>
                    </a:lnL>
                    <a:lnR>
                      <a:noFill/>
                    </a:lnR>
                    <a:lnT>
                      <a:noFill/>
                    </a:lnT>
                    <a:lnB>
                      <a:noFill/>
                    </a:lnB>
                  </a:tcPr>
                </a:tc>
              </a:tr>
              <a:tr h="225928">
                <a:tc>
                  <a:txBody>
                    <a:bodyPr/>
                    <a:lstStyle/>
                    <a:p>
                      <a:pPr>
                        <a:lnSpc>
                          <a:spcPct val="115000"/>
                        </a:lnSpc>
                        <a:spcAft>
                          <a:spcPts val="1000"/>
                        </a:spcAft>
                      </a:pPr>
                      <a:r>
                        <a:rPr lang="tr-TR" sz="1000" b="1">
                          <a:effectLst/>
                          <a:latin typeface="Calibri"/>
                          <a:ea typeface="PMingLiU"/>
                          <a:cs typeface="Times New Roman"/>
                        </a:rPr>
                        <a:t>İLÇESİ</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000">
                          <a:effectLst/>
                          <a:latin typeface="Calibri"/>
                          <a:ea typeface="PMingLiU"/>
                          <a:cs typeface="Times New Roman"/>
                        </a:rPr>
                        <a:t>:</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200" dirty="0" smtClean="0">
                          <a:effectLst/>
                          <a:latin typeface="Calibri"/>
                          <a:ea typeface="PMingLiU"/>
                          <a:cs typeface="Times New Roman"/>
                        </a:rPr>
                        <a:t>Merkez</a:t>
                      </a:r>
                      <a:endParaRPr lang="tr-TR" sz="1200" dirty="0">
                        <a:effectLst/>
                        <a:latin typeface="Calibri"/>
                        <a:ea typeface="PMingLiU"/>
                        <a:cs typeface="Times New Roman"/>
                      </a:endParaRPr>
                    </a:p>
                  </a:txBody>
                  <a:tcPr marT="7144" marB="0" anchor="ctr">
                    <a:lnL>
                      <a:noFill/>
                    </a:lnL>
                    <a:lnR>
                      <a:noFill/>
                    </a:lnR>
                    <a:lnT>
                      <a:noFill/>
                    </a:lnT>
                    <a:lnB>
                      <a:noFill/>
                    </a:lnB>
                  </a:tcPr>
                </a:tc>
              </a:tr>
              <a:tr h="660087">
                <a:tc>
                  <a:txBody>
                    <a:bodyPr/>
                    <a:lstStyle/>
                    <a:p>
                      <a:pPr>
                        <a:lnSpc>
                          <a:spcPct val="115000"/>
                        </a:lnSpc>
                        <a:spcAft>
                          <a:spcPts val="1000"/>
                        </a:spcAft>
                      </a:pPr>
                      <a:r>
                        <a:rPr lang="tr-TR" sz="1000" b="1" dirty="0">
                          <a:effectLst/>
                          <a:latin typeface="Calibri"/>
                          <a:ea typeface="PMingLiU"/>
                          <a:cs typeface="Times New Roman"/>
                        </a:rPr>
                        <a:t>ADRES</a:t>
                      </a:r>
                      <a:endParaRPr lang="tr-TR" sz="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000" dirty="0">
                          <a:effectLst/>
                          <a:latin typeface="Calibri"/>
                          <a:ea typeface="PMingLiU"/>
                          <a:cs typeface="Times New Roman"/>
                        </a:rPr>
                        <a:t>:</a:t>
                      </a:r>
                      <a:endParaRPr lang="tr-TR" sz="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200" dirty="0" smtClean="0">
                          <a:effectLst/>
                          <a:latin typeface="Calibri"/>
                          <a:ea typeface="PMingLiU"/>
                          <a:cs typeface="Times New Roman"/>
                        </a:rPr>
                        <a:t>Yaşar Aktürk Mahallesi </a:t>
                      </a:r>
                      <a:r>
                        <a:rPr lang="tr-TR" sz="1200" dirty="0" smtClean="0">
                          <a:effectLst/>
                          <a:latin typeface="Calibri"/>
                          <a:ea typeface="PMingLiU"/>
                          <a:cs typeface="Times New Roman"/>
                        </a:rPr>
                        <a:t>Vatan Sokak No</a:t>
                      </a:r>
                      <a:r>
                        <a:rPr lang="tr-TR" sz="1200" dirty="0" smtClean="0">
                          <a:effectLst/>
                          <a:latin typeface="Calibri"/>
                          <a:ea typeface="PMingLiU"/>
                          <a:cs typeface="Times New Roman"/>
                        </a:rPr>
                        <a:t>: </a:t>
                      </a:r>
                      <a:r>
                        <a:rPr lang="tr-TR" sz="1200" dirty="0" smtClean="0">
                          <a:effectLst/>
                          <a:latin typeface="Calibri"/>
                          <a:ea typeface="PMingLiU"/>
                          <a:cs typeface="Times New Roman"/>
                        </a:rPr>
                        <a:t>1/A</a:t>
                      </a:r>
                      <a:endParaRPr lang="tr-TR" sz="1200" dirty="0">
                        <a:effectLst/>
                        <a:latin typeface="Calibri"/>
                        <a:ea typeface="PMingLiU"/>
                        <a:cs typeface="Times New Roman"/>
                      </a:endParaRPr>
                    </a:p>
                  </a:txBody>
                  <a:tcPr marT="7144" marB="0" anchor="ctr">
                    <a:lnL>
                      <a:noFill/>
                    </a:lnL>
                    <a:lnR>
                      <a:noFill/>
                    </a:lnR>
                    <a:lnT>
                      <a:noFill/>
                    </a:lnT>
                    <a:lnB>
                      <a:noFill/>
                    </a:lnB>
                  </a:tcPr>
                </a:tc>
              </a:tr>
              <a:tr h="443008">
                <a:tc>
                  <a:txBody>
                    <a:bodyPr/>
                    <a:lstStyle/>
                    <a:p>
                      <a:pPr>
                        <a:lnSpc>
                          <a:spcPct val="115000"/>
                        </a:lnSpc>
                        <a:spcAft>
                          <a:spcPts val="1000"/>
                        </a:spcAft>
                      </a:pPr>
                      <a:r>
                        <a:rPr lang="tr-TR" sz="1000" b="1">
                          <a:effectLst/>
                          <a:latin typeface="Calibri"/>
                          <a:ea typeface="PMingLiU"/>
                          <a:cs typeface="Times New Roman"/>
                        </a:rPr>
                        <a:t>WEB ADRES</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000">
                          <a:effectLst/>
                          <a:latin typeface="Calibri"/>
                          <a:ea typeface="PMingLiU"/>
                          <a:cs typeface="Times New Roman"/>
                        </a:rPr>
                        <a:t>:</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200" dirty="0" smtClean="0">
                          <a:effectLst/>
                          <a:latin typeface="Calibri"/>
                          <a:ea typeface="PMingLiU"/>
                          <a:cs typeface="Times New Roman"/>
                        </a:rPr>
                        <a:t>gaziimamhatipoo.meb.k12.tr</a:t>
                      </a:r>
                      <a:endParaRPr lang="tr-TR" sz="1200" dirty="0">
                        <a:effectLst/>
                        <a:latin typeface="Calibri"/>
                        <a:ea typeface="PMingLiU"/>
                        <a:cs typeface="Times New Roman"/>
                      </a:endParaRPr>
                    </a:p>
                  </a:txBody>
                  <a:tcPr marT="7144" marB="0" anchor="ctr">
                    <a:lnL>
                      <a:noFill/>
                    </a:lnL>
                    <a:lnR>
                      <a:noFill/>
                    </a:lnR>
                    <a:lnT>
                      <a:noFill/>
                    </a:lnT>
                    <a:lnB>
                      <a:noFill/>
                    </a:lnB>
                  </a:tcPr>
                </a:tc>
              </a:tr>
              <a:tr h="660087">
                <a:tc>
                  <a:txBody>
                    <a:bodyPr/>
                    <a:lstStyle/>
                    <a:p>
                      <a:pPr>
                        <a:lnSpc>
                          <a:spcPct val="115000"/>
                        </a:lnSpc>
                        <a:spcAft>
                          <a:spcPts val="1000"/>
                        </a:spcAft>
                      </a:pPr>
                      <a:r>
                        <a:rPr lang="tr-TR" sz="1000" b="1" dirty="0">
                          <a:effectLst/>
                          <a:latin typeface="Calibri"/>
                          <a:ea typeface="PMingLiU"/>
                          <a:cs typeface="Times New Roman"/>
                        </a:rPr>
                        <a:t>E-POSTA</a:t>
                      </a:r>
                      <a:endParaRPr lang="tr-TR" sz="8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000">
                          <a:effectLst/>
                          <a:latin typeface="Calibri"/>
                          <a:ea typeface="PMingLiU"/>
                          <a:cs typeface="Times New Roman"/>
                        </a:rPr>
                        <a:t>:</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tr-TR" sz="1200" u="sng" dirty="0" smtClean="0">
                          <a:solidFill>
                            <a:srgbClr val="0000FF"/>
                          </a:solidFill>
                          <a:effectLst/>
                          <a:latin typeface="Calibri"/>
                          <a:ea typeface="PMingLiU"/>
                          <a:cs typeface="Times New Roman"/>
                        </a:rPr>
                        <a:t/>
                      </a:r>
                      <a:br>
                        <a:rPr lang="tr-TR" sz="1200" u="sng" dirty="0" smtClean="0">
                          <a:solidFill>
                            <a:srgbClr val="0000FF"/>
                          </a:solidFill>
                          <a:effectLst/>
                          <a:latin typeface="Calibri"/>
                          <a:ea typeface="PMingLiU"/>
                          <a:cs typeface="Times New Roman"/>
                        </a:rPr>
                      </a:br>
                      <a:r>
                        <a:rPr lang="tr-TR" sz="1200" u="sng" dirty="0" smtClean="0">
                          <a:solidFill>
                            <a:srgbClr val="0000FF"/>
                          </a:solidFill>
                          <a:effectLst/>
                          <a:latin typeface="Calibri"/>
                          <a:ea typeface="PMingLiU"/>
                          <a:cs typeface="Times New Roman"/>
                        </a:rPr>
                        <a:t>727990@meb.k12.tr</a:t>
                      </a:r>
                      <a:endParaRPr lang="tr-TR" sz="1200" dirty="0">
                        <a:effectLst/>
                        <a:latin typeface="Calibri"/>
                        <a:ea typeface="PMingLiU"/>
                        <a:cs typeface="Times New Roman"/>
                      </a:endParaRPr>
                    </a:p>
                  </a:txBody>
                  <a:tcPr marT="7144" marB="0" anchor="ctr">
                    <a:lnL>
                      <a:noFill/>
                    </a:lnL>
                    <a:lnR>
                      <a:noFill/>
                    </a:lnR>
                    <a:lnT>
                      <a:noFill/>
                    </a:lnT>
                    <a:lnB>
                      <a:noFill/>
                    </a:lnB>
                  </a:tcPr>
                </a:tc>
              </a:tr>
              <a:tr h="443008">
                <a:tc>
                  <a:txBody>
                    <a:bodyPr/>
                    <a:lstStyle/>
                    <a:p>
                      <a:pPr>
                        <a:lnSpc>
                          <a:spcPct val="115000"/>
                        </a:lnSpc>
                        <a:spcAft>
                          <a:spcPts val="1000"/>
                        </a:spcAft>
                      </a:pPr>
                      <a:r>
                        <a:rPr lang="tr-TR" sz="1200">
                          <a:effectLst/>
                          <a:latin typeface="Calibri"/>
                          <a:ea typeface="PMingLiU"/>
                          <a:cs typeface="Times New Roman"/>
                          <a:sym typeface="Wingdings 2"/>
                        </a:rPr>
                        <a:t></a:t>
                      </a:r>
                      <a:r>
                        <a:rPr lang="tr-TR" sz="1200">
                          <a:effectLst/>
                          <a:latin typeface="Calibri"/>
                          <a:ea typeface="PMingLiU"/>
                          <a:cs typeface="Times New Roman"/>
                        </a:rPr>
                        <a:t> </a:t>
                      </a:r>
                      <a:r>
                        <a:rPr lang="tr-TR" sz="800" b="1">
                          <a:effectLst/>
                          <a:latin typeface="Calibri"/>
                          <a:ea typeface="PMingLiU"/>
                          <a:cs typeface="Times New Roman"/>
                        </a:rPr>
                        <a:t> </a:t>
                      </a:r>
                      <a:r>
                        <a:rPr lang="tr-TR" sz="1000" b="1">
                          <a:effectLst/>
                          <a:latin typeface="Calibri"/>
                          <a:ea typeface="PMingLiU"/>
                          <a:cs typeface="Times New Roman"/>
                        </a:rPr>
                        <a:t>TEL</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000">
                          <a:effectLst/>
                          <a:latin typeface="Calibri"/>
                          <a:ea typeface="PMingLiU"/>
                          <a:cs typeface="Times New Roman"/>
                        </a:rPr>
                        <a:t>:</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200" dirty="0" smtClean="0">
                          <a:effectLst/>
                          <a:latin typeface="Calibri"/>
                          <a:ea typeface="PMingLiU"/>
                          <a:cs typeface="Times New Roman"/>
                        </a:rPr>
                        <a:t>(0342)  8133626</a:t>
                      </a:r>
                      <a:endParaRPr lang="tr-TR" sz="1200" dirty="0">
                        <a:effectLst/>
                        <a:latin typeface="Calibri"/>
                        <a:ea typeface="PMingLiU"/>
                        <a:cs typeface="Times New Roman"/>
                      </a:endParaRPr>
                    </a:p>
                  </a:txBody>
                  <a:tcPr marT="7144" marB="0" anchor="ctr">
                    <a:lnL>
                      <a:noFill/>
                    </a:lnL>
                    <a:lnR>
                      <a:noFill/>
                    </a:lnR>
                    <a:lnT>
                      <a:noFill/>
                    </a:lnT>
                    <a:lnB>
                      <a:noFill/>
                    </a:lnB>
                  </a:tcPr>
                </a:tc>
              </a:tr>
              <a:tr h="486423">
                <a:tc>
                  <a:txBody>
                    <a:bodyPr/>
                    <a:lstStyle/>
                    <a:p>
                      <a:pPr>
                        <a:lnSpc>
                          <a:spcPct val="115000"/>
                        </a:lnSpc>
                        <a:spcAft>
                          <a:spcPts val="1000"/>
                        </a:spcAft>
                      </a:pPr>
                      <a:r>
                        <a:rPr lang="tr-TR" sz="1200">
                          <a:effectLst/>
                          <a:latin typeface="Calibri"/>
                          <a:ea typeface="PMingLiU"/>
                          <a:cs typeface="Times New Roman"/>
                          <a:sym typeface="Wingdings 2"/>
                        </a:rPr>
                        <a:t></a:t>
                      </a:r>
                      <a:r>
                        <a:rPr lang="tr-TR" sz="1200">
                          <a:effectLst/>
                          <a:latin typeface="Calibri"/>
                          <a:ea typeface="PMingLiU"/>
                          <a:cs typeface="Times New Roman"/>
                        </a:rPr>
                        <a:t>   </a:t>
                      </a:r>
                      <a:r>
                        <a:rPr lang="tr-TR" sz="1000" b="1">
                          <a:effectLst/>
                          <a:latin typeface="Calibri"/>
                          <a:ea typeface="PMingLiU"/>
                          <a:cs typeface="Times New Roman"/>
                        </a:rPr>
                        <a:t>FAKS</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r>
                        <a:rPr lang="tr-TR" sz="1000">
                          <a:effectLst/>
                          <a:latin typeface="Calibri"/>
                          <a:ea typeface="PMingLiU"/>
                          <a:cs typeface="Times New Roman"/>
                        </a:rPr>
                        <a:t>:</a:t>
                      </a:r>
                      <a:endParaRPr lang="tr-TR" sz="800">
                        <a:effectLst/>
                        <a:latin typeface="Calibri"/>
                        <a:ea typeface="PMingLiU"/>
                        <a:cs typeface="Times New Roman"/>
                      </a:endParaRPr>
                    </a:p>
                  </a:txBody>
                  <a:tcPr marT="7144" marB="0" anchor="ctr">
                    <a:lnL>
                      <a:noFill/>
                    </a:lnL>
                    <a:lnR>
                      <a:noFill/>
                    </a:lnR>
                    <a:lnT>
                      <a:noFill/>
                    </a:lnT>
                    <a:lnB>
                      <a:noFill/>
                    </a:lnB>
                  </a:tcPr>
                </a:tc>
                <a:tc>
                  <a:txBody>
                    <a:bodyPr/>
                    <a:lstStyle/>
                    <a:p>
                      <a:pPr>
                        <a:lnSpc>
                          <a:spcPct val="115000"/>
                        </a:lnSpc>
                        <a:spcAft>
                          <a:spcPts val="1000"/>
                        </a:spcAft>
                      </a:pPr>
                      <a:endParaRPr lang="tr-TR" sz="1200" dirty="0">
                        <a:effectLst/>
                        <a:latin typeface="Calibri"/>
                        <a:ea typeface="PMingLiU"/>
                        <a:cs typeface="Times New Roman"/>
                      </a:endParaRPr>
                    </a:p>
                  </a:txBody>
                  <a:tcPr marT="7144" marB="0" anchor="ctr">
                    <a:lnL>
                      <a:noFill/>
                    </a:lnL>
                    <a:lnR>
                      <a:noFill/>
                    </a:lnR>
                    <a:lnT>
                      <a:noFill/>
                    </a:lnT>
                    <a:lnB>
                      <a:noFill/>
                    </a:lnB>
                  </a:tcPr>
                </a:tc>
              </a:tr>
            </a:tbl>
          </a:graphicData>
        </a:graphic>
      </p:graphicFrame>
      <p:sp>
        <p:nvSpPr>
          <p:cNvPr id="9"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Gazi İmam Hatip Ortaokulu </a:t>
            </a:r>
            <a:r>
              <a:rPr lang="tr-TR" sz="1100" smtClean="0">
                <a:solidFill>
                  <a:schemeClr val="bg1">
                    <a:lumMod val="75000"/>
                  </a:schemeClr>
                </a:solidFill>
              </a:rPr>
              <a:t>Müdürlüğü   2017-2018                                       </a:t>
            </a:r>
            <a:r>
              <a:rPr lang="tr-TR" sz="1300" smtClean="0">
                <a:solidFill>
                  <a:schemeClr val="tx1"/>
                </a:solidFill>
              </a:rPr>
              <a:t>- </a:t>
            </a:r>
            <a:fld id="{9D8F4175-962E-41E7-A50F-4ADF61DA32C9}" type="slidenum">
              <a:rPr lang="tr-TR" smtClean="0">
                <a:solidFill>
                  <a:schemeClr val="tx1"/>
                </a:solidFill>
              </a:rPr>
              <a:pPr algn="l"/>
              <a:t>3</a:t>
            </a:fld>
            <a:r>
              <a:rPr lang="tr-TR" sz="1300" dirty="0" smtClean="0">
                <a:solidFill>
                  <a:schemeClr val="tx1"/>
                </a:solidFill>
              </a:rPr>
              <a:t> -</a:t>
            </a:r>
            <a:endParaRPr lang="tr-TR" sz="1300" dirty="0">
              <a:solidFill>
                <a:schemeClr val="tx1"/>
              </a:solidFill>
            </a:endParaRPr>
          </a:p>
        </p:txBody>
      </p:sp>
      <p:grpSp>
        <p:nvGrpSpPr>
          <p:cNvPr id="10" name="Grup 9"/>
          <p:cNvGrpSpPr/>
          <p:nvPr/>
        </p:nvGrpSpPr>
        <p:grpSpPr>
          <a:xfrm>
            <a:off x="107504" y="0"/>
            <a:ext cx="9185936" cy="866437"/>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pic>
        <p:nvPicPr>
          <p:cNvPr id="8" name="Resim 7" descr="C:\Users\MERHABA SA\Pictures\20170728_1143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949007"/>
            <a:ext cx="4896544" cy="4959985"/>
          </a:xfrm>
          <a:prstGeom prst="rect">
            <a:avLst/>
          </a:prstGeom>
          <a:noFill/>
          <a:ln>
            <a:noFill/>
          </a:ln>
        </p:spPr>
      </p:pic>
    </p:spTree>
    <p:extLst>
      <p:ext uri="{BB962C8B-B14F-4D97-AF65-F5344CB8AC3E}">
        <p14:creationId xmlns:p14="http://schemas.microsoft.com/office/powerpoint/2010/main" val="4056260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5424" y="-11963"/>
            <a:ext cx="9185936" cy="776667"/>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3" name="Dikdörtgen 2"/>
          <p:cNvSpPr/>
          <p:nvPr/>
        </p:nvSpPr>
        <p:spPr>
          <a:xfrm>
            <a:off x="1211630" y="4293096"/>
            <a:ext cx="4619919" cy="369332"/>
          </a:xfrm>
          <a:prstGeom prst="rect">
            <a:avLst/>
          </a:prstGeom>
        </p:spPr>
        <p:txBody>
          <a:bodyPr wrap="none">
            <a:spAutoFit/>
          </a:bodyPr>
          <a:lstStyle/>
          <a:p>
            <a:r>
              <a:rPr lang="tr-TR" sz="1300" b="1" dirty="0"/>
              <a:t> </a:t>
            </a:r>
            <a:r>
              <a:rPr lang="tr-TR" b="1" dirty="0">
                <a:solidFill>
                  <a:prstClr val="black"/>
                </a:solidFill>
              </a:rPr>
              <a:t>Gazi İmam Hatip Ortaokulu </a:t>
            </a:r>
            <a:r>
              <a:rPr lang="tr-TR" b="1" dirty="0" smtClean="0">
                <a:solidFill>
                  <a:prstClr val="black"/>
                </a:solidFill>
              </a:rPr>
              <a:t>Müdürlüğümüzde</a:t>
            </a:r>
            <a:r>
              <a:rPr lang="tr-TR" sz="1300" b="1" dirty="0" smtClean="0"/>
              <a:t>:</a:t>
            </a:r>
            <a:endParaRPr lang="tr-TR" sz="1300" b="1" dirty="0"/>
          </a:p>
        </p:txBody>
      </p:sp>
      <p:graphicFrame>
        <p:nvGraphicFramePr>
          <p:cNvPr id="4" name="Tablo 3"/>
          <p:cNvGraphicFramePr>
            <a:graphicFrameLocks noGrp="1"/>
          </p:cNvGraphicFramePr>
          <p:nvPr>
            <p:extLst>
              <p:ext uri="{D42A27DB-BD31-4B8C-83A1-F6EECF244321}">
                <p14:modId xmlns:p14="http://schemas.microsoft.com/office/powerpoint/2010/main" val="1353171455"/>
              </p:ext>
            </p:extLst>
          </p:nvPr>
        </p:nvGraphicFramePr>
        <p:xfrm>
          <a:off x="899592" y="4972926"/>
          <a:ext cx="5327649" cy="1427004"/>
        </p:xfrm>
        <a:graphic>
          <a:graphicData uri="http://schemas.openxmlformats.org/drawingml/2006/table">
            <a:tbl>
              <a:tblPr firstRow="1" firstCol="1" lastRow="1" lastCol="1" bandRow="1" bandCol="1"/>
              <a:tblGrid>
                <a:gridCol w="4460662"/>
                <a:gridCol w="866987"/>
              </a:tblGrid>
              <a:tr h="264319">
                <a:tc gridSpan="2">
                  <a:txBody>
                    <a:bodyPr/>
                    <a:lstStyle/>
                    <a:p>
                      <a:pPr algn="ctr">
                        <a:spcAft>
                          <a:spcPts val="0"/>
                        </a:spcAft>
                      </a:pPr>
                      <a:r>
                        <a:rPr lang="tr-TR" sz="1200" b="1" kern="1200" baseline="0" dirty="0" smtClean="0">
                          <a:solidFill>
                            <a:srgbClr val="FFFFFF"/>
                          </a:solidFill>
                          <a:effectLst/>
                          <a:latin typeface="+mn-lt"/>
                          <a:ea typeface="Times New Roman"/>
                          <a:cs typeface="+mn-cs"/>
                        </a:rPr>
                        <a:t>Gazi </a:t>
                      </a:r>
                      <a:r>
                        <a:rPr lang="tr-TR" sz="1200" b="1" baseline="0" dirty="0" smtClean="0">
                          <a:solidFill>
                            <a:srgbClr val="FFFFFF"/>
                          </a:solidFill>
                          <a:effectLst/>
                          <a:latin typeface="+mn-lt"/>
                          <a:ea typeface="Times New Roman"/>
                        </a:rPr>
                        <a:t>İmam Hatip Ortaokulu </a:t>
                      </a:r>
                      <a:r>
                        <a:rPr lang="tr-TR" sz="1200" b="1" dirty="0" smtClean="0">
                          <a:solidFill>
                            <a:srgbClr val="FFFFFF"/>
                          </a:solidFill>
                          <a:effectLst/>
                          <a:latin typeface="+mn-lt"/>
                          <a:ea typeface="Times New Roman"/>
                        </a:rPr>
                        <a:t>Müdürlüğü  </a:t>
                      </a:r>
                      <a:r>
                        <a:rPr lang="tr-TR" sz="1200" b="1" dirty="0">
                          <a:solidFill>
                            <a:srgbClr val="FFFFFF"/>
                          </a:solidFill>
                          <a:effectLst/>
                          <a:latin typeface="Calibri"/>
                          <a:ea typeface="Times New Roman"/>
                        </a:rPr>
                        <a:t>Personel Sayısı</a:t>
                      </a:r>
                      <a:endParaRPr lang="tr-TR" sz="120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4F81BD"/>
                    </a:solidFill>
                  </a:tcPr>
                </a:tc>
                <a:tc hMerge="1">
                  <a:txBody>
                    <a:bodyPr/>
                    <a:lstStyle/>
                    <a:p>
                      <a:endParaRPr lang="tr-TR"/>
                    </a:p>
                  </a:txBody>
                  <a:tcPr/>
                </a:tc>
              </a:tr>
              <a:tr h="187166">
                <a:tc>
                  <a:txBody>
                    <a:bodyPr/>
                    <a:lstStyle/>
                    <a:p>
                      <a:pPr marL="116840">
                        <a:spcAft>
                          <a:spcPts val="0"/>
                        </a:spcAft>
                      </a:pPr>
                      <a:endParaRPr lang="tr-TR" sz="12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tr-TR" sz="1200" b="0" dirty="0" smtClean="0">
                          <a:effectLst/>
                          <a:latin typeface="Times New Roman"/>
                          <a:ea typeface="Times New Roman"/>
                        </a:rPr>
                        <a:t>2019-2020</a:t>
                      </a:r>
                      <a:endParaRPr lang="tr-TR" sz="1200" b="0" dirty="0">
                        <a:effectLst/>
                        <a:latin typeface="Times New Roman"/>
                        <a:ea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87166">
                <a:tc>
                  <a:txBody>
                    <a:bodyPr/>
                    <a:lstStyle/>
                    <a:p>
                      <a:pPr marL="116840" marR="0" indent="0" algn="l" defTabSz="914400" rtl="0" eaLnBrk="1" fontAlgn="auto" latinLnBrk="0" hangingPunct="1">
                        <a:lnSpc>
                          <a:spcPct val="100000"/>
                        </a:lnSpc>
                        <a:spcBef>
                          <a:spcPts val="0"/>
                        </a:spcBef>
                        <a:spcAft>
                          <a:spcPts val="0"/>
                        </a:spcAft>
                        <a:buClrTx/>
                        <a:buSzTx/>
                        <a:buFontTx/>
                        <a:buNone/>
                        <a:tabLst/>
                        <a:defRPr/>
                      </a:pPr>
                      <a:r>
                        <a:rPr lang="tr-TR" sz="1200" b="0" dirty="0" smtClean="0">
                          <a:effectLst/>
                          <a:latin typeface="+mn-lt"/>
                          <a:ea typeface="Times New Roman"/>
                        </a:rPr>
                        <a:t>Müdür</a:t>
                      </a:r>
                      <a:endParaRPr lang="tr-TR" sz="1200" b="0" dirty="0" smtClean="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tr-TR" sz="1200" b="0" dirty="0" smtClean="0">
                          <a:effectLst/>
                          <a:latin typeface="Times New Roman"/>
                          <a:ea typeface="Times New Roman"/>
                        </a:rPr>
                        <a:t>1</a:t>
                      </a:r>
                      <a:endParaRPr lang="tr-TR" sz="1200" b="0" dirty="0">
                        <a:effectLst/>
                        <a:latin typeface="Times New Roman"/>
                        <a:ea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78118">
                <a:tc>
                  <a:txBody>
                    <a:bodyPr/>
                    <a:lstStyle/>
                    <a:p>
                      <a:pPr marL="116840">
                        <a:spcAft>
                          <a:spcPts val="0"/>
                        </a:spcAft>
                      </a:pPr>
                      <a:r>
                        <a:rPr lang="tr-TR" sz="1200" b="0" dirty="0" smtClean="0">
                          <a:effectLst/>
                          <a:latin typeface="Calibri"/>
                          <a:ea typeface="Times New Roman"/>
                        </a:rPr>
                        <a:t>Müdür</a:t>
                      </a:r>
                      <a:r>
                        <a:rPr lang="tr-TR" sz="1200" b="0" baseline="0" dirty="0" smtClean="0">
                          <a:effectLst/>
                          <a:latin typeface="Calibri"/>
                          <a:ea typeface="Times New Roman"/>
                        </a:rPr>
                        <a:t> Yardımcısı</a:t>
                      </a:r>
                      <a:endParaRPr lang="tr-TR" sz="12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spcAft>
                          <a:spcPts val="0"/>
                        </a:spcAft>
                      </a:pPr>
                      <a:r>
                        <a:rPr lang="tr-TR" sz="1200" b="0" dirty="0" smtClean="0">
                          <a:effectLst/>
                          <a:latin typeface="Times New Roman"/>
                          <a:ea typeface="Times New Roman"/>
                        </a:rPr>
                        <a:t>1</a:t>
                      </a:r>
                      <a:endParaRPr lang="tr-TR" sz="1200" b="0" dirty="0">
                        <a:effectLst/>
                        <a:latin typeface="Times New Roman"/>
                        <a:ea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78118">
                <a:tc>
                  <a:txBody>
                    <a:bodyPr/>
                    <a:lstStyle/>
                    <a:p>
                      <a:pPr marL="116840">
                        <a:spcAft>
                          <a:spcPts val="0"/>
                        </a:spcAft>
                      </a:pPr>
                      <a:r>
                        <a:rPr lang="tr-TR" sz="1200" b="0" dirty="0" smtClean="0">
                          <a:effectLst/>
                          <a:latin typeface="Times New Roman"/>
                          <a:ea typeface="Times New Roman"/>
                        </a:rPr>
                        <a:t>Öğretmen</a:t>
                      </a:r>
                      <a:endParaRPr lang="tr-TR" sz="12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algn="ctr">
                        <a:spcAft>
                          <a:spcPts val="0"/>
                        </a:spcAft>
                      </a:pPr>
                      <a:r>
                        <a:rPr lang="tr-TR" sz="1200" b="0" dirty="0" smtClean="0">
                          <a:effectLst/>
                          <a:latin typeface="Times New Roman"/>
                          <a:ea typeface="Times New Roman"/>
                        </a:rPr>
                        <a:t>22</a:t>
                      </a:r>
                      <a:endParaRPr lang="tr-TR" sz="1200" b="0" dirty="0">
                        <a:effectLst/>
                        <a:latin typeface="Times New Roman"/>
                        <a:ea typeface="Times New Roman"/>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r h="178118">
                <a:tc>
                  <a:txBody>
                    <a:bodyPr/>
                    <a:lstStyle/>
                    <a:p>
                      <a:pPr marL="116840" marR="0" indent="0" algn="l" defTabSz="914400" rtl="0" eaLnBrk="1" fontAlgn="auto" latinLnBrk="0" hangingPunct="1">
                        <a:lnSpc>
                          <a:spcPct val="100000"/>
                        </a:lnSpc>
                        <a:spcBef>
                          <a:spcPts val="0"/>
                        </a:spcBef>
                        <a:spcAft>
                          <a:spcPts val="0"/>
                        </a:spcAft>
                        <a:buClrTx/>
                        <a:buSzTx/>
                        <a:buFontTx/>
                        <a:buNone/>
                        <a:tabLst/>
                        <a:defRPr/>
                      </a:pPr>
                      <a:r>
                        <a:rPr lang="tr-TR" sz="1200" b="0" dirty="0" smtClean="0">
                          <a:effectLst/>
                          <a:latin typeface="+mn-lt"/>
                          <a:ea typeface="Times New Roman"/>
                        </a:rPr>
                        <a:t>Memur</a:t>
                      </a:r>
                      <a:endParaRPr lang="tr-TR" sz="1200" b="0" dirty="0" smtClean="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algn="ctr" defTabSz="914400" rtl="0" eaLnBrk="1" latinLnBrk="0" hangingPunct="1">
                        <a:lnSpc>
                          <a:spcPct val="115000"/>
                        </a:lnSpc>
                        <a:spcAft>
                          <a:spcPts val="0"/>
                        </a:spcAft>
                      </a:pPr>
                      <a:r>
                        <a:rPr lang="tr-TR" sz="1200" b="0" kern="1200" dirty="0" smtClean="0">
                          <a:solidFill>
                            <a:schemeClr val="tx1"/>
                          </a:solidFill>
                          <a:effectLst/>
                          <a:latin typeface="Calibri"/>
                          <a:ea typeface="Times New Roman"/>
                          <a:cs typeface="+mn-cs"/>
                        </a:rPr>
                        <a:t>0</a:t>
                      </a:r>
                      <a:endParaRPr lang="tr-TR" sz="1200" b="0" kern="1200" dirty="0">
                        <a:solidFill>
                          <a:schemeClr val="tx1"/>
                        </a:solidFill>
                        <a:effectLst/>
                        <a:latin typeface="Calibri"/>
                        <a:ea typeface="Times New Roman"/>
                        <a:cs typeface="+mn-cs"/>
                      </a:endParaRPr>
                    </a:p>
                  </a:txBody>
                  <a:tcPr marT="7144"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87166">
                <a:tc>
                  <a:txBody>
                    <a:bodyPr/>
                    <a:lstStyle/>
                    <a:p>
                      <a:pPr marL="116840">
                        <a:spcAft>
                          <a:spcPts val="0"/>
                        </a:spcAft>
                      </a:pPr>
                      <a:r>
                        <a:rPr lang="tr-TR" sz="1200" b="0" dirty="0">
                          <a:effectLst/>
                          <a:latin typeface="Calibri"/>
                          <a:ea typeface="Times New Roman"/>
                        </a:rPr>
                        <a:t>Hizmetli</a:t>
                      </a:r>
                      <a:endParaRPr lang="tr-TR" sz="1200" b="0" dirty="0">
                        <a:effectLst/>
                        <a:latin typeface="Times New Roman"/>
                        <a:ea typeface="Times New Roman"/>
                      </a:endParaRPr>
                    </a:p>
                  </a:txBody>
                  <a:tcPr marT="0" marB="0" anchor="ctr">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c>
                  <a:txBody>
                    <a:bodyPr/>
                    <a:lstStyle/>
                    <a:p>
                      <a:pPr marL="0" algn="ctr" defTabSz="914400" rtl="0" eaLnBrk="1" latinLnBrk="0" hangingPunct="1">
                        <a:lnSpc>
                          <a:spcPct val="115000"/>
                        </a:lnSpc>
                        <a:spcAft>
                          <a:spcPts val="0"/>
                        </a:spcAft>
                      </a:pPr>
                      <a:endParaRPr lang="tr-TR" sz="1200" b="0" kern="1200" dirty="0">
                        <a:solidFill>
                          <a:schemeClr val="tx1"/>
                        </a:solidFill>
                        <a:effectLst/>
                        <a:latin typeface="Calibri"/>
                        <a:ea typeface="Times New Roman"/>
                        <a:cs typeface="+mn-cs"/>
                      </a:endParaRPr>
                    </a:p>
                  </a:txBody>
                  <a:tcPr marT="7144"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DBE5F1"/>
                    </a:solidFill>
                  </a:tcPr>
                </a:tc>
              </a:tr>
            </a:tbl>
          </a:graphicData>
        </a:graphic>
      </p:graphicFrame>
      <p:sp>
        <p:nvSpPr>
          <p:cNvPr id="16"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Gazi İmam Hatip Ortaokulu </a:t>
            </a:r>
            <a:r>
              <a:rPr lang="tr-TR" sz="1100" dirty="0" smtClean="0">
                <a:solidFill>
                  <a:schemeClr val="bg1">
                    <a:lumMod val="75000"/>
                  </a:schemeClr>
                </a:solidFill>
              </a:rPr>
              <a:t>Müdürlüğü </a:t>
            </a:r>
            <a:r>
              <a:rPr lang="tr-TR" sz="1100" dirty="0">
                <a:solidFill>
                  <a:prstClr val="white">
                    <a:lumMod val="75000"/>
                  </a:prstClr>
                </a:solidFill>
              </a:rPr>
              <a:t>2017-2018 </a:t>
            </a:r>
            <a:r>
              <a:rPr lang="tr-TR" sz="1100" dirty="0" smtClean="0">
                <a:solidFill>
                  <a:prstClr val="white">
                    <a:lumMod val="75000"/>
                  </a:prstClr>
                </a:solidFill>
              </a:rPr>
              <a:t>                                      </a:t>
            </a:r>
            <a:r>
              <a:rPr lang="tr-TR" sz="1300" dirty="0" smtClean="0">
                <a:solidFill>
                  <a:schemeClr val="tx1"/>
                </a:solidFill>
              </a:rPr>
              <a:t>- </a:t>
            </a:r>
            <a:fld id="{9D8F4175-962E-41E7-A50F-4ADF61DA32C9}" type="slidenum">
              <a:rPr lang="tr-TR" smtClean="0">
                <a:solidFill>
                  <a:schemeClr val="tx1"/>
                </a:solidFill>
              </a:rPr>
              <a:pPr algn="l"/>
              <a:t>4</a:t>
            </a:fld>
            <a:r>
              <a:rPr lang="tr-TR" sz="1300" dirty="0" smtClean="0">
                <a:solidFill>
                  <a:schemeClr val="tx1"/>
                </a:solidFill>
              </a:rPr>
              <a:t> -</a:t>
            </a:r>
            <a:endParaRPr lang="tr-TR" sz="1300" dirty="0">
              <a:solidFill>
                <a:schemeClr val="tx1"/>
              </a:solidFill>
            </a:endParaRPr>
          </a:p>
        </p:txBody>
      </p:sp>
      <p:sp>
        <p:nvSpPr>
          <p:cNvPr id="14" name="13 Metin kutusu"/>
          <p:cNvSpPr txBox="1"/>
          <p:nvPr/>
        </p:nvSpPr>
        <p:spPr>
          <a:xfrm>
            <a:off x="827584" y="764704"/>
            <a:ext cx="8064896" cy="3597139"/>
          </a:xfrm>
          <a:prstGeom prst="rect">
            <a:avLst/>
          </a:prstGeom>
          <a:noFill/>
        </p:spPr>
        <p:txBody>
          <a:bodyPr wrap="square" rtlCol="0">
            <a:spAutoFit/>
          </a:bodyPr>
          <a:lstStyle/>
          <a:p>
            <a:pPr>
              <a:lnSpc>
                <a:spcPct val="115000"/>
              </a:lnSpc>
              <a:spcAft>
                <a:spcPts val="1500"/>
              </a:spcAft>
            </a:pPr>
            <a:r>
              <a:rPr lang="tr-TR" sz="1500" b="1" kern="1400" spc="25" dirty="0">
                <a:solidFill>
                  <a:srgbClr val="17365D"/>
                </a:solidFill>
                <a:latin typeface="Cambria"/>
                <a:ea typeface="PMingLiU"/>
                <a:cs typeface="Times New Roman"/>
              </a:rPr>
              <a:t>II. BÖLÜM</a:t>
            </a:r>
          </a:p>
          <a:p>
            <a:r>
              <a:rPr lang="tr-TR" b="1" dirty="0" smtClean="0"/>
              <a:t>OKULUMUZUN </a:t>
            </a:r>
            <a:r>
              <a:rPr lang="tr-TR" b="1" dirty="0"/>
              <a:t>TARİHÇESİ</a:t>
            </a:r>
          </a:p>
          <a:p>
            <a:r>
              <a:rPr lang="tr-TR" dirty="0"/>
              <a:t>            Okulumuz ilk açıldığında Nazlı Ömer Çetin İlkokulu İle Aynı Binayı Kullanmakta ve </a:t>
            </a:r>
            <a:r>
              <a:rPr lang="tr-TR" dirty="0" smtClean="0"/>
              <a:t>adı da </a:t>
            </a:r>
            <a:r>
              <a:rPr lang="tr-TR" dirty="0"/>
              <a:t>Nazlı Ömer Çetin İmam Hatip Ortaokulu olarak bilinmekteydi. </a:t>
            </a:r>
          </a:p>
          <a:p>
            <a:r>
              <a:rPr lang="tr-TR" dirty="0"/>
              <a:t>           18 derslik, 1 Fen </a:t>
            </a:r>
            <a:r>
              <a:rPr lang="tr-TR" dirty="0" err="1" smtClean="0"/>
              <a:t>Labaratuvarı</a:t>
            </a:r>
            <a:r>
              <a:rPr lang="tr-TR" dirty="0"/>
              <a:t>, 1 Bilişim Teknolojisi sınıfı, kütüphane, anasınıfı, kantin ve çok amaçlı salonu bulunan yeni binamızın inşaatına Mayıs 2009 Tarihinde başlanmış olup, Eylül 2010’da yapımı tamamlanan yeni binamızda, 20 Eylül 2010 Tarihinde eğitim öğretime başlanmıştır.</a:t>
            </a:r>
          </a:p>
          <a:p>
            <a:r>
              <a:rPr lang="tr-TR" dirty="0" smtClean="0"/>
              <a:t>          2013-2014 </a:t>
            </a:r>
            <a:r>
              <a:rPr lang="tr-TR" dirty="0"/>
              <a:t>eğitim öğretim yılında Gazi İlkokulu binasına taşınan okulumuz 3 yıl birlikte aynı binayı kullanmasının ardından Gazi İlkokulunun kapatılmasıyla müstakil olarak Gazi İmam Hatip Ortaokulu adıyla 2016-2017 Eğitim </a:t>
            </a:r>
            <a:r>
              <a:rPr lang="tr-TR" dirty="0" smtClean="0"/>
              <a:t>Öğretim </a:t>
            </a:r>
            <a:r>
              <a:rPr lang="tr-TR" dirty="0"/>
              <a:t>Yılında eğitim öğretime devam etmiştir. </a:t>
            </a:r>
            <a:endParaRPr lang="tr-TR" dirty="0">
              <a:effectLst/>
            </a:endParaRPr>
          </a:p>
        </p:txBody>
      </p:sp>
      <p:cxnSp>
        <p:nvCxnSpPr>
          <p:cNvPr id="17" name="16 Düz Bağlayıcı"/>
          <p:cNvCxnSpPr/>
          <p:nvPr/>
        </p:nvCxnSpPr>
        <p:spPr>
          <a:xfrm>
            <a:off x="899592" y="1124744"/>
            <a:ext cx="7488832"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Metin kutusu"/>
          <p:cNvSpPr txBox="1"/>
          <p:nvPr/>
        </p:nvSpPr>
        <p:spPr>
          <a:xfrm>
            <a:off x="889720" y="4600982"/>
            <a:ext cx="6984776" cy="338554"/>
          </a:xfrm>
          <a:prstGeom prst="rect">
            <a:avLst/>
          </a:prstGeom>
          <a:noFill/>
        </p:spPr>
        <p:txBody>
          <a:bodyPr wrap="square" rtlCol="0">
            <a:spAutoFit/>
          </a:bodyPr>
          <a:lstStyle/>
          <a:p>
            <a:r>
              <a:rPr lang="tr-TR" sz="1600" b="1" dirty="0" smtClean="0"/>
              <a:t>TANITIM</a:t>
            </a:r>
            <a:endParaRPr lang="tr-TR" sz="1600" b="1" dirty="0"/>
          </a:p>
        </p:txBody>
      </p:sp>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827584" y="1052736"/>
            <a:ext cx="7632848" cy="2360786"/>
            <a:chOff x="620688" y="1527919"/>
            <a:chExt cx="5400600" cy="3254943"/>
          </a:xfrm>
        </p:grpSpPr>
        <p:sp>
          <p:nvSpPr>
            <p:cNvPr id="9" name="Dikdörtgen 8"/>
            <p:cNvSpPr/>
            <p:nvPr/>
          </p:nvSpPr>
          <p:spPr>
            <a:xfrm>
              <a:off x="620688" y="1527919"/>
              <a:ext cx="5400600" cy="42434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tr-TR" sz="1400" b="1" dirty="0">
                  <a:ln w="1905">
                    <a:noFill/>
                  </a:ln>
                  <a:solidFill>
                    <a:schemeClr val="tx1"/>
                  </a:solidFill>
                  <a:effectLst/>
                  <a:latin typeface="+mj-lt"/>
                </a:rPr>
                <a:t>MİSYONUMUZ</a:t>
              </a:r>
            </a:p>
          </p:txBody>
        </p:sp>
        <p:sp>
          <p:nvSpPr>
            <p:cNvPr id="2" name="Dikdörtgen 1"/>
            <p:cNvSpPr/>
            <p:nvPr/>
          </p:nvSpPr>
          <p:spPr>
            <a:xfrm>
              <a:off x="620688" y="1982165"/>
              <a:ext cx="5400600" cy="28006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defTabSz="444500"/>
              <a:endParaRPr lang="tr-TR" sz="1400" dirty="0" smtClean="0"/>
            </a:p>
            <a:p>
              <a:pPr algn="just">
                <a:tabLst>
                  <a:tab pos="444500" algn="l"/>
                </a:tabLst>
              </a:pPr>
              <a:endParaRPr lang="tr-TR" sz="1400" dirty="0" smtClean="0"/>
            </a:p>
            <a:p>
              <a:pPr algn="just">
                <a:tabLst>
                  <a:tab pos="444500" algn="l"/>
                </a:tabLst>
              </a:pPr>
              <a:endParaRPr lang="tr-TR" sz="1400" dirty="0"/>
            </a:p>
            <a:p>
              <a:pPr algn="just">
                <a:tabLst>
                  <a:tab pos="444500" algn="l"/>
                </a:tabLst>
              </a:pPr>
              <a:endParaRPr lang="tr-TR" sz="1400" dirty="0" smtClean="0"/>
            </a:p>
            <a:p>
              <a:pPr algn="just">
                <a:tabLst>
                  <a:tab pos="444500" algn="l"/>
                </a:tabLst>
              </a:pPr>
              <a:endParaRPr lang="tr-TR" sz="1400" dirty="0"/>
            </a:p>
            <a:p>
              <a:pPr algn="just">
                <a:tabLst>
                  <a:tab pos="444500" algn="l"/>
                </a:tabLst>
              </a:pPr>
              <a:endParaRPr lang="tr-TR" sz="1400" dirty="0" smtClean="0"/>
            </a:p>
            <a:p>
              <a:pPr algn="just">
                <a:tabLst>
                  <a:tab pos="444500" algn="l"/>
                </a:tabLst>
              </a:pPr>
              <a:endParaRPr lang="tr-TR" sz="1400" dirty="0"/>
            </a:p>
            <a:p>
              <a:pPr algn="just">
                <a:tabLst>
                  <a:tab pos="444500" algn="l"/>
                </a:tabLst>
              </a:pPr>
              <a:endParaRPr lang="tr-TR" sz="1400" dirty="0" smtClean="0"/>
            </a:p>
            <a:p>
              <a:pPr algn="just">
                <a:tabLst>
                  <a:tab pos="444500" algn="l"/>
                </a:tabLst>
              </a:pPr>
              <a:endParaRPr lang="tr-TR" sz="1400" dirty="0"/>
            </a:p>
          </p:txBody>
        </p:sp>
      </p:grpSp>
      <p:grpSp>
        <p:nvGrpSpPr>
          <p:cNvPr id="11" name="Grup 10"/>
          <p:cNvGrpSpPr/>
          <p:nvPr/>
        </p:nvGrpSpPr>
        <p:grpSpPr>
          <a:xfrm>
            <a:off x="756932" y="3751312"/>
            <a:ext cx="7703500" cy="2460048"/>
            <a:chOff x="565665" y="5095323"/>
            <a:chExt cx="5777625" cy="1382563"/>
          </a:xfrm>
        </p:grpSpPr>
        <p:sp>
          <p:nvSpPr>
            <p:cNvPr id="10" name="Dikdörtgen 9"/>
            <p:cNvSpPr/>
            <p:nvPr/>
          </p:nvSpPr>
          <p:spPr>
            <a:xfrm>
              <a:off x="620688" y="5493001"/>
              <a:ext cx="5722602" cy="98488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r>
                <a:rPr lang="tr-TR" sz="1400" dirty="0" smtClean="0"/>
                <a:t>	</a:t>
              </a:r>
            </a:p>
            <a:p>
              <a:pPr algn="just" defTabSz="266700"/>
              <a:endParaRPr lang="tr-TR" sz="1400" dirty="0"/>
            </a:p>
            <a:p>
              <a:pPr algn="just" defTabSz="266700"/>
              <a:r>
                <a:rPr lang="tr-TR" sz="1400" dirty="0" smtClean="0"/>
                <a:t>..</a:t>
              </a:r>
              <a:endParaRPr lang="tr-TR" sz="1400" dirty="0"/>
            </a:p>
          </p:txBody>
        </p:sp>
        <p:sp>
          <p:nvSpPr>
            <p:cNvPr id="4" name="Dikdörtgen 3"/>
            <p:cNvSpPr/>
            <p:nvPr/>
          </p:nvSpPr>
          <p:spPr>
            <a:xfrm>
              <a:off x="565665" y="5095323"/>
              <a:ext cx="5722602" cy="29405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endParaRPr lang="tr-TR" sz="1400" b="1" dirty="0" smtClean="0">
                <a:latin typeface="+mj-lt"/>
              </a:endParaRPr>
            </a:p>
            <a:p>
              <a:pPr algn="ctr"/>
              <a:r>
                <a:rPr lang="tr-TR" sz="1400" b="1" dirty="0" smtClean="0">
                  <a:latin typeface="+mj-lt"/>
                </a:rPr>
                <a:t>VİZYONUMUZ</a:t>
              </a:r>
              <a:endParaRPr lang="tr-TR" sz="1400" dirty="0">
                <a:latin typeface="+mj-lt"/>
              </a:endParaRPr>
            </a:p>
          </p:txBody>
        </p:sp>
      </p:grpSp>
      <p:grpSp>
        <p:nvGrpSpPr>
          <p:cNvPr id="12" name="Grup 11"/>
          <p:cNvGrpSpPr/>
          <p:nvPr/>
        </p:nvGrpSpPr>
        <p:grpSpPr>
          <a:xfrm>
            <a:off x="-26127" y="-11965"/>
            <a:ext cx="9185936" cy="866437"/>
            <a:chOff x="0" y="3994375"/>
            <a:chExt cx="6858000" cy="1155249"/>
          </a:xfrm>
        </p:grpSpPr>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5" name="Metin kutusu 14"/>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7"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Gazi İmam </a:t>
            </a:r>
            <a:r>
              <a:rPr lang="tr-TR" dirty="0">
                <a:solidFill>
                  <a:schemeClr val="bg1">
                    <a:lumMod val="75000"/>
                  </a:schemeClr>
                </a:solidFill>
              </a:rPr>
              <a:t>Hatip Ortaokulu </a:t>
            </a:r>
            <a:r>
              <a:rPr lang="tr-TR" sz="1100" dirty="0" smtClean="0">
                <a:solidFill>
                  <a:schemeClr val="bg1">
                    <a:lumMod val="75000"/>
                  </a:schemeClr>
                </a:solidFill>
              </a:rPr>
              <a:t>Müdürlüğü      2017-2018                                     </a:t>
            </a:r>
            <a:r>
              <a:rPr lang="tr-TR" sz="1300" dirty="0" smtClean="0">
                <a:solidFill>
                  <a:schemeClr val="tx1"/>
                </a:solidFill>
              </a:rPr>
              <a:t>- </a:t>
            </a:r>
            <a:fld id="{9D8F4175-962E-41E7-A50F-4ADF61DA32C9}" type="slidenum">
              <a:rPr lang="tr-TR" smtClean="0">
                <a:solidFill>
                  <a:schemeClr val="tx1"/>
                </a:solidFill>
              </a:rPr>
              <a:pPr algn="l"/>
              <a:t>5</a:t>
            </a:fld>
            <a:r>
              <a:rPr lang="tr-TR" sz="1300" dirty="0" smtClean="0">
                <a:solidFill>
                  <a:schemeClr val="tx1"/>
                </a:solidFill>
              </a:rPr>
              <a:t> -</a:t>
            </a:r>
            <a:endParaRPr lang="tr-TR" sz="1300" dirty="0">
              <a:solidFill>
                <a:schemeClr val="tx1"/>
              </a:solidFill>
            </a:endParaRPr>
          </a:p>
        </p:txBody>
      </p:sp>
      <p:sp>
        <p:nvSpPr>
          <p:cNvPr id="8" name="Dikdörtgen 7"/>
          <p:cNvSpPr/>
          <p:nvPr/>
        </p:nvSpPr>
        <p:spPr>
          <a:xfrm>
            <a:off x="1403648" y="1628800"/>
            <a:ext cx="6840760" cy="1601977"/>
          </a:xfrm>
          <a:prstGeom prst="rect">
            <a:avLst/>
          </a:prstGeom>
        </p:spPr>
        <p:txBody>
          <a:bodyPr wrap="square">
            <a:spAutoFit/>
          </a:bodyPr>
          <a:lstStyle/>
          <a:p>
            <a:pPr indent="449580">
              <a:spcAft>
                <a:spcPts val="0"/>
              </a:spcAft>
            </a:pPr>
            <a:r>
              <a:rPr lang="tr-TR" b="1" dirty="0">
                <a:solidFill>
                  <a:srgbClr val="000000"/>
                </a:solidFill>
                <a:latin typeface="Times New Roman"/>
                <a:ea typeface="Times New Roman"/>
              </a:rPr>
              <a:t>MİSYONUMUZ </a:t>
            </a:r>
            <a:endParaRPr lang="tr-TR" dirty="0">
              <a:solidFill>
                <a:srgbClr val="000000"/>
              </a:solidFill>
              <a:latin typeface="Times New Roman"/>
              <a:ea typeface="Times New Roman"/>
            </a:endParaRPr>
          </a:p>
          <a:p>
            <a:pPr indent="449580">
              <a:spcAft>
                <a:spcPts val="0"/>
              </a:spcAft>
            </a:pPr>
            <a:r>
              <a:rPr lang="tr-TR" dirty="0">
                <a:solidFill>
                  <a:srgbClr val="000000"/>
                </a:solidFill>
                <a:latin typeface="Times New Roman"/>
                <a:ea typeface="Times New Roman"/>
              </a:rPr>
              <a:t> </a:t>
            </a:r>
          </a:p>
          <a:p>
            <a:pPr algn="just">
              <a:lnSpc>
                <a:spcPct val="115000"/>
              </a:lnSpc>
              <a:spcAft>
                <a:spcPts val="1000"/>
              </a:spcAft>
              <a:tabLst>
                <a:tab pos="450215" algn="l"/>
              </a:tabLst>
            </a:pPr>
            <a:r>
              <a:rPr lang="tr-TR" dirty="0">
                <a:latin typeface="Times New Roman"/>
                <a:ea typeface="Times New Roman"/>
                <a:cs typeface="Times New Roman"/>
              </a:rPr>
              <a:t>	MEB Din İşleri Genel Müdürlüğü’ne yönetmeliklerle bağlı pozitif bilimleri dini bilimlerle birleştiren ahlaklı ve bilgili bireyler yetiştirmektir.</a:t>
            </a:r>
            <a:endParaRPr lang="tr-TR" sz="1600" dirty="0">
              <a:ea typeface="Times New Roman"/>
              <a:cs typeface="Times New Roman"/>
            </a:endParaRPr>
          </a:p>
        </p:txBody>
      </p:sp>
      <p:sp>
        <p:nvSpPr>
          <p:cNvPr id="13" name="Dikdörtgen 12"/>
          <p:cNvSpPr/>
          <p:nvPr/>
        </p:nvSpPr>
        <p:spPr>
          <a:xfrm>
            <a:off x="971600" y="4734973"/>
            <a:ext cx="7056784" cy="1200329"/>
          </a:xfrm>
          <a:prstGeom prst="rect">
            <a:avLst/>
          </a:prstGeom>
        </p:spPr>
        <p:txBody>
          <a:bodyPr wrap="square">
            <a:spAutoFit/>
          </a:bodyPr>
          <a:lstStyle/>
          <a:p>
            <a:pPr indent="449580">
              <a:spcAft>
                <a:spcPts val="0"/>
              </a:spcAft>
            </a:pPr>
            <a:r>
              <a:rPr lang="tr-TR" b="1" dirty="0">
                <a:solidFill>
                  <a:srgbClr val="000000"/>
                </a:solidFill>
                <a:latin typeface="Times New Roman"/>
                <a:ea typeface="Times New Roman"/>
              </a:rPr>
              <a:t>VİZYONUMUZ </a:t>
            </a:r>
            <a:endParaRPr lang="tr-TR" dirty="0" smtClean="0">
              <a:solidFill>
                <a:srgbClr val="000000"/>
              </a:solidFill>
              <a:latin typeface="Times New Roman"/>
              <a:ea typeface="Times New Roman"/>
            </a:endParaRPr>
          </a:p>
          <a:p>
            <a:pPr>
              <a:spcAft>
                <a:spcPts val="0"/>
              </a:spcAft>
            </a:pPr>
            <a:r>
              <a:rPr lang="tr-TR" dirty="0" smtClean="0">
                <a:solidFill>
                  <a:srgbClr val="000000"/>
                </a:solidFill>
                <a:latin typeface="Times New Roman"/>
                <a:ea typeface="Times New Roman"/>
              </a:rPr>
              <a:t>      Vizyonumuz; Ahlak ve bilgi sahibi, eğitimde yaşanan gelişmeleri yakından takip eden, kendi yeteneklerinin farkında, hedefleri olan nesiller yetiştiren bir kurum olmaktır.</a:t>
            </a:r>
            <a:endParaRPr lang="tr-TR" dirty="0">
              <a:solidFill>
                <a:srgbClr val="000000"/>
              </a:solidFill>
              <a:effectLst/>
              <a:latin typeface="Times New Roman"/>
              <a:ea typeface="Times New Roman"/>
            </a:endParaRPr>
          </a:p>
        </p:txBody>
      </p:sp>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0" y="-11963"/>
            <a:ext cx="9185936" cy="866437"/>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0" name="Dikdörtgen 9"/>
          <p:cNvSpPr/>
          <p:nvPr/>
        </p:nvSpPr>
        <p:spPr>
          <a:xfrm>
            <a:off x="772311" y="995900"/>
            <a:ext cx="7640116" cy="5078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Aft>
                <a:spcPts val="0"/>
              </a:spcAft>
            </a:pPr>
            <a:r>
              <a:rPr lang="tr-TR" b="1" dirty="0">
                <a:ea typeface="Times New Roman"/>
              </a:rPr>
              <a:t>DEĞER VE </a:t>
            </a:r>
            <a:r>
              <a:rPr lang="tr-TR" b="1" dirty="0" smtClean="0">
                <a:ea typeface="Times New Roman"/>
              </a:rPr>
              <a:t>İLKELERİMİZ</a:t>
            </a:r>
            <a:endParaRPr lang="tr-TR" sz="1600" dirty="0">
              <a:latin typeface="Times New Roman"/>
              <a:ea typeface="Times New Roman"/>
            </a:endParaRPr>
          </a:p>
        </p:txBody>
      </p:sp>
      <p:sp>
        <p:nvSpPr>
          <p:cNvPr id="15"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Gazi İmam </a:t>
            </a:r>
            <a:r>
              <a:rPr lang="tr-TR" dirty="0">
                <a:solidFill>
                  <a:schemeClr val="bg1">
                    <a:lumMod val="75000"/>
                  </a:schemeClr>
                </a:solidFill>
              </a:rPr>
              <a:t>Hatip Ortaokulu </a:t>
            </a:r>
            <a:r>
              <a:rPr lang="tr-TR" sz="1100" dirty="0" smtClean="0">
                <a:solidFill>
                  <a:schemeClr val="bg1">
                    <a:lumMod val="75000"/>
                  </a:schemeClr>
                </a:solidFill>
              </a:rPr>
              <a:t>Müdürlüğü </a:t>
            </a:r>
            <a:r>
              <a:rPr lang="tr-TR" sz="1100" dirty="0">
                <a:solidFill>
                  <a:prstClr val="white">
                    <a:lumMod val="75000"/>
                  </a:prstClr>
                </a:solidFill>
              </a:rPr>
              <a:t>2017-2018 </a:t>
            </a:r>
            <a:r>
              <a:rPr lang="tr-TR" sz="1100" dirty="0" smtClean="0">
                <a:solidFill>
                  <a:prstClr val="white">
                    <a:lumMod val="75000"/>
                  </a:prstClr>
                </a:solidFill>
              </a:rPr>
              <a:t>                                           </a:t>
            </a:r>
            <a:r>
              <a:rPr lang="tr-TR" sz="1300" dirty="0" smtClean="0">
                <a:solidFill>
                  <a:schemeClr val="tx1"/>
                </a:solidFill>
              </a:rPr>
              <a:t>- </a:t>
            </a:r>
            <a:fld id="{9D8F4175-962E-41E7-A50F-4ADF61DA32C9}" type="slidenum">
              <a:rPr lang="tr-TR" smtClean="0">
                <a:solidFill>
                  <a:schemeClr val="tx1"/>
                </a:solidFill>
              </a:rPr>
              <a:pPr algn="l"/>
              <a:t>6</a:t>
            </a:fld>
            <a:r>
              <a:rPr lang="tr-TR" sz="1300" dirty="0" smtClean="0">
                <a:solidFill>
                  <a:schemeClr val="tx1"/>
                </a:solidFill>
              </a:rPr>
              <a:t> -</a:t>
            </a:r>
            <a:endParaRPr lang="tr-TR" sz="1300" dirty="0">
              <a:solidFill>
                <a:schemeClr val="tx1"/>
              </a:solidFill>
            </a:endParaRPr>
          </a:p>
        </p:txBody>
      </p:sp>
      <p:sp>
        <p:nvSpPr>
          <p:cNvPr id="9" name="8 Metin kutusu"/>
          <p:cNvSpPr txBox="1"/>
          <p:nvPr/>
        </p:nvSpPr>
        <p:spPr>
          <a:xfrm>
            <a:off x="1547664" y="2060848"/>
            <a:ext cx="184731" cy="369332"/>
          </a:xfrm>
          <a:prstGeom prst="rect">
            <a:avLst/>
          </a:prstGeom>
          <a:noFill/>
        </p:spPr>
        <p:txBody>
          <a:bodyPr wrap="none" rtlCol="0">
            <a:spAutoFit/>
          </a:bodyPr>
          <a:lstStyle/>
          <a:p>
            <a:endParaRPr lang="tr-TR" dirty="0"/>
          </a:p>
        </p:txBody>
      </p:sp>
      <p:sp>
        <p:nvSpPr>
          <p:cNvPr id="16" name="15 Metin kutusu"/>
          <p:cNvSpPr txBox="1"/>
          <p:nvPr/>
        </p:nvSpPr>
        <p:spPr>
          <a:xfrm>
            <a:off x="971600" y="1628800"/>
            <a:ext cx="7488832" cy="4616648"/>
          </a:xfrm>
          <a:prstGeom prst="rect">
            <a:avLst/>
          </a:prstGeom>
          <a:noFill/>
        </p:spPr>
        <p:txBody>
          <a:bodyPr wrap="square" rtlCol="0">
            <a:spAutoFit/>
          </a:bodyPr>
          <a:lstStyle/>
          <a:p>
            <a:pPr lvl="0">
              <a:buFont typeface="Arial" pitchFamily="34" charset="0"/>
              <a:buChar char="•"/>
            </a:pPr>
            <a:r>
              <a:rPr lang="tr-TR" sz="1400" dirty="0" smtClean="0"/>
              <a:t>Disiplin, başarımızın ön şartıdır.</a:t>
            </a:r>
          </a:p>
          <a:p>
            <a:pPr lvl="0">
              <a:buFont typeface="Arial" pitchFamily="34" charset="0"/>
              <a:buChar char="•"/>
            </a:pPr>
            <a:r>
              <a:rPr lang="tr-TR" sz="1400" dirty="0" smtClean="0"/>
              <a:t>Adil ödül sistemi ön koşulumuzdur. Her türlü başarı ödüllendirilir.</a:t>
            </a:r>
          </a:p>
          <a:p>
            <a:pPr lvl="0">
              <a:buFont typeface="Arial" pitchFamily="34" charset="0"/>
              <a:buChar char="•"/>
            </a:pPr>
            <a:r>
              <a:rPr lang="tr-TR" sz="1400" dirty="0" smtClean="0"/>
              <a:t>İlgiye dayalı güdüleme gerçekleştirilir.</a:t>
            </a:r>
          </a:p>
          <a:p>
            <a:pPr lvl="0">
              <a:buFont typeface="Arial" pitchFamily="34" charset="0"/>
              <a:buChar char="•"/>
            </a:pPr>
            <a:r>
              <a:rPr lang="tr-TR" sz="1400" dirty="0" smtClean="0"/>
              <a:t>Eleştirel düşünceye önem verilir.</a:t>
            </a:r>
          </a:p>
          <a:p>
            <a:pPr lvl="0">
              <a:buFont typeface="Arial" pitchFamily="34" charset="0"/>
              <a:buChar char="•"/>
            </a:pPr>
            <a:r>
              <a:rPr lang="tr-TR" sz="1400" dirty="0" smtClean="0"/>
              <a:t>Farklı düşünme ve bunu ifade edebilme teşvik edilir.</a:t>
            </a:r>
          </a:p>
          <a:p>
            <a:pPr lvl="0">
              <a:buFont typeface="Arial" pitchFamily="34" charset="0"/>
              <a:buChar char="•"/>
            </a:pPr>
            <a:r>
              <a:rPr lang="tr-TR" sz="1400" dirty="0" smtClean="0"/>
              <a:t>Her türlü yenilik ve değişmeye açıklık esastır.</a:t>
            </a:r>
          </a:p>
          <a:p>
            <a:pPr lvl="0">
              <a:buFont typeface="Arial" pitchFamily="34" charset="0"/>
              <a:buChar char="•"/>
            </a:pPr>
            <a:r>
              <a:rPr lang="tr-TR" sz="1400" dirty="0" smtClean="0"/>
              <a:t>Okul, toplumun her türlü önerilerine açıktır.</a:t>
            </a:r>
          </a:p>
          <a:p>
            <a:pPr lvl="0">
              <a:buFont typeface="Arial" pitchFamily="34" charset="0"/>
              <a:buChar char="•"/>
            </a:pPr>
            <a:r>
              <a:rPr lang="tr-TR" sz="1400" dirty="0" smtClean="0"/>
              <a:t>Her şeyde insanı temel değer olarak ele alırız. Bütün paydaşlarımızın sağlığı , mutluluğu ve başarısı için gayret gösteririz. Özellikle gençlerimizi bu doğrultuda yönlendirip, motive ederek hayata hazırlarız.</a:t>
            </a:r>
          </a:p>
          <a:p>
            <a:pPr lvl="0">
              <a:buFont typeface="Arial" pitchFamily="34" charset="0"/>
              <a:buChar char="•"/>
            </a:pPr>
            <a:r>
              <a:rPr lang="tr-TR" sz="1400" dirty="0" smtClean="0"/>
              <a:t>Her anlamda öğrencilerimize model olmaya çalışırız.</a:t>
            </a:r>
          </a:p>
          <a:p>
            <a:pPr lvl="0">
              <a:buFont typeface="Arial" pitchFamily="34" charset="0"/>
              <a:buChar char="•"/>
            </a:pPr>
            <a:r>
              <a:rPr lang="tr-TR" sz="1400" dirty="0" smtClean="0"/>
              <a:t>Bütün paydaşlarımız için vazgeçilmez iki değerimiz sevgi ve saygıdır. Bütün paydaşlarımızı karşılıklı sevgi ve saygıya dayalı bir dünya içinde yaşatarak memnuniyetlerini sağlamak esastır.</a:t>
            </a:r>
          </a:p>
          <a:p>
            <a:pPr lvl="0">
              <a:buFont typeface="Arial" pitchFamily="34" charset="0"/>
              <a:buChar char="•"/>
            </a:pPr>
            <a:r>
              <a:rPr lang="tr-TR" sz="1400" dirty="0" smtClean="0"/>
              <a:t>Katılımcılık ve paylaşımcılık ekip anlayışımızın ve takım olarak çalışma ruhumuzun göstergesidir.</a:t>
            </a:r>
          </a:p>
          <a:p>
            <a:pPr lvl="0">
              <a:buFont typeface="Arial" pitchFamily="34" charset="0"/>
              <a:buChar char="•"/>
            </a:pPr>
            <a:r>
              <a:rPr lang="tr-TR" sz="1400" dirty="0" smtClean="0"/>
              <a:t>Öğrencilerimizi üreticiliğe ve yenilikçi olmaya özendirir ve teşvik ederiz. Okulumuzda yürütülen projeler , yapılan yarışmalar bu hedefimize ulaşmada başvurulan araçlardır.</a:t>
            </a:r>
          </a:p>
          <a:p>
            <a:pPr lvl="0">
              <a:buFont typeface="Arial" pitchFamily="34" charset="0"/>
              <a:buChar char="•"/>
            </a:pPr>
            <a:r>
              <a:rPr lang="tr-TR" sz="1400" dirty="0" smtClean="0"/>
              <a:t>Öğrencilerimizin bireysel farklılıklarını dikkate alır ve her öğrencinin öğrenebileceği fikrine inanırız.</a:t>
            </a:r>
          </a:p>
          <a:p>
            <a:pPr lvl="0">
              <a:buFont typeface="Arial" pitchFamily="34" charset="0"/>
              <a:buChar char="•"/>
            </a:pPr>
            <a:r>
              <a:rPr lang="tr-TR" sz="1400" dirty="0" smtClean="0"/>
              <a:t>Ulu Önder Atatürk ‘ ün “ Hayatta en hakiki mürşit ilimdir” sözünden hareketle bilimsel ve gerçekçi düşünceyi tüm paydaşlarımıza özellikle, öğrencilerimize benimsetip , davranış haline getirmek temel değerlerimizdendir.</a:t>
            </a:r>
          </a:p>
          <a:p>
            <a:pPr>
              <a:buFont typeface="Arial" pitchFamily="34" charset="0"/>
              <a:buChar char="•"/>
            </a:pPr>
            <a:endParaRPr lang="tr-TR" sz="1400" dirty="0"/>
          </a:p>
        </p:txBody>
      </p:sp>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0"/>
          <p:cNvGrpSpPr/>
          <p:nvPr/>
        </p:nvGrpSpPr>
        <p:grpSpPr>
          <a:xfrm>
            <a:off x="0" y="-11963"/>
            <a:ext cx="9185936" cy="866437"/>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err="1"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Toroslar</a:t>
              </a:r>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10" name="Dikdörtgen 9"/>
          <p:cNvSpPr/>
          <p:nvPr/>
        </p:nvSpPr>
        <p:spPr>
          <a:xfrm>
            <a:off x="772311" y="548680"/>
            <a:ext cx="6968041" cy="5078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spcAft>
                <a:spcPts val="0"/>
              </a:spcAft>
            </a:pPr>
            <a:r>
              <a:rPr lang="tr-TR" b="1" dirty="0" smtClean="0">
                <a:ea typeface="Times New Roman"/>
              </a:rPr>
              <a:t>BİNA BİLGİLERİ</a:t>
            </a:r>
            <a:endParaRPr lang="tr-TR" sz="1600" dirty="0">
              <a:latin typeface="Times New Roman"/>
              <a:ea typeface="Times New Roman"/>
            </a:endParaRPr>
          </a:p>
        </p:txBody>
      </p:sp>
      <p:sp>
        <p:nvSpPr>
          <p:cNvPr id="15"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tr-TR" sz="1300" dirty="0">
              <a:solidFill>
                <a:schemeClr val="tx1"/>
              </a:solidFill>
            </a:endParaRPr>
          </a:p>
        </p:txBody>
      </p:sp>
      <p:graphicFrame>
        <p:nvGraphicFramePr>
          <p:cNvPr id="11" name="10 Tablo"/>
          <p:cNvGraphicFramePr>
            <a:graphicFrameLocks noGrp="1"/>
          </p:cNvGraphicFramePr>
          <p:nvPr>
            <p:extLst>
              <p:ext uri="{D42A27DB-BD31-4B8C-83A1-F6EECF244321}">
                <p14:modId xmlns:p14="http://schemas.microsoft.com/office/powerpoint/2010/main" val="1650188518"/>
              </p:ext>
            </p:extLst>
          </p:nvPr>
        </p:nvGraphicFramePr>
        <p:xfrm>
          <a:off x="772311" y="1268760"/>
          <a:ext cx="7760129" cy="1152128"/>
        </p:xfrm>
        <a:graphic>
          <a:graphicData uri="http://schemas.openxmlformats.org/drawingml/2006/table">
            <a:tbl>
              <a:tblPr/>
              <a:tblGrid>
                <a:gridCol w="7760129"/>
              </a:tblGrid>
              <a:tr h="1152128">
                <a:tc>
                  <a:txBody>
                    <a:bodyPr/>
                    <a:lstStyle/>
                    <a:p>
                      <a:pPr algn="ctr"/>
                      <a:r>
                        <a:rPr lang="tr-TR" sz="1600" b="1" dirty="0" smtClean="0"/>
                        <a:t>2017-2018</a:t>
                      </a:r>
                      <a:r>
                        <a:rPr lang="tr-TR" sz="1600" b="1" baseline="0" dirty="0" smtClean="0"/>
                        <a:t> EĞİTİM-ÖĞRETİM YILI</a:t>
                      </a:r>
                    </a:p>
                    <a:p>
                      <a:r>
                        <a:rPr lang="tr-TR" sz="1600" baseline="0" dirty="0" smtClean="0"/>
                        <a:t>Tek bina; 1 Fen </a:t>
                      </a:r>
                      <a:r>
                        <a:rPr lang="tr-TR" sz="1600" baseline="0" dirty="0" err="1" smtClean="0"/>
                        <a:t>Laboratuarı</a:t>
                      </a:r>
                      <a:r>
                        <a:rPr lang="tr-TR" sz="1600" baseline="0" dirty="0" smtClean="0"/>
                        <a:t>, 19 Derslik , 1 Müdür Odası ,1 Müdür </a:t>
                      </a:r>
                      <a:r>
                        <a:rPr kumimoji="0" lang="tr-TR" sz="1600" b="0" i="0" u="none" strike="noStrike" kern="1200" cap="none" spc="0" normalizeH="0" baseline="0" noProof="0" dirty="0" smtClean="0">
                          <a:ln>
                            <a:noFill/>
                          </a:ln>
                          <a:solidFill>
                            <a:prstClr val="black"/>
                          </a:solidFill>
                          <a:effectLst/>
                          <a:uLnTx/>
                          <a:uFillTx/>
                          <a:latin typeface="+mn-lt"/>
                          <a:ea typeface="+mn-ea"/>
                          <a:cs typeface="+mn-cs"/>
                        </a:rPr>
                        <a:t>Yardımcısı </a:t>
                      </a:r>
                      <a:r>
                        <a:rPr lang="tr-TR" sz="1600" baseline="0" dirty="0" smtClean="0"/>
                        <a:t>Odası, 1 Rehberlik servisi odası, 1 Arşiv , 1 Hizmetli odası , 1 Okul Aile Birliği odası bulunmaktadır. Okulumuz doğalgaz ile ısınmaktadır. </a:t>
                      </a:r>
                      <a:endParaRPr lang="tr-TR"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9" name="Slayt Numarası Yer Tutucusu 4"/>
          <p:cNvSpPr txBox="1">
            <a:spLocks/>
          </p:cNvSpPr>
          <p:nvPr/>
        </p:nvSpPr>
        <p:spPr>
          <a:xfrm>
            <a:off x="152400" y="65646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ea typeface="PMingLiU"/>
                <a:cs typeface="Times New Roman"/>
              </a:rPr>
              <a:t>Gazi </a:t>
            </a:r>
            <a:r>
              <a:rPr lang="tr-TR" dirty="0" smtClean="0">
                <a:solidFill>
                  <a:schemeClr val="bg1">
                    <a:lumMod val="75000"/>
                  </a:schemeClr>
                </a:solidFill>
              </a:rPr>
              <a:t>İmam </a:t>
            </a:r>
            <a:r>
              <a:rPr lang="tr-TR" dirty="0">
                <a:solidFill>
                  <a:schemeClr val="bg1">
                    <a:lumMod val="75000"/>
                  </a:schemeClr>
                </a:solidFill>
              </a:rPr>
              <a:t>Hatip Ortaokulu </a:t>
            </a:r>
            <a:r>
              <a:rPr lang="tr-TR" sz="1100" dirty="0" smtClean="0">
                <a:solidFill>
                  <a:schemeClr val="bg1">
                    <a:lumMod val="75000"/>
                  </a:schemeClr>
                </a:solidFill>
              </a:rPr>
              <a:t>Müdürlüğü </a:t>
            </a:r>
            <a:r>
              <a:rPr lang="tr-TR" sz="1100" dirty="0">
                <a:solidFill>
                  <a:prstClr val="white">
                    <a:lumMod val="75000"/>
                  </a:prstClr>
                </a:solidFill>
              </a:rPr>
              <a:t>2017-2018 </a:t>
            </a:r>
            <a:r>
              <a:rPr lang="tr-TR" sz="1100" dirty="0" smtClean="0">
                <a:solidFill>
                  <a:prstClr val="white">
                    <a:lumMod val="75000"/>
                  </a:prstClr>
                </a:solidFill>
              </a:rPr>
              <a:t>                                       </a:t>
            </a:r>
            <a:r>
              <a:rPr lang="tr-TR" sz="1300" dirty="0" smtClean="0">
                <a:solidFill>
                  <a:schemeClr val="tx1"/>
                </a:solidFill>
              </a:rPr>
              <a:t>- </a:t>
            </a:r>
            <a:fld id="{9D8F4175-962E-41E7-A50F-4ADF61DA32C9}" type="slidenum">
              <a:rPr lang="tr-TR" smtClean="0">
                <a:solidFill>
                  <a:schemeClr val="tx1"/>
                </a:solidFill>
              </a:rPr>
              <a:pPr algn="l"/>
              <a:t>7</a:t>
            </a:fld>
            <a:r>
              <a:rPr lang="tr-TR" sz="1300" dirty="0" smtClean="0">
                <a:solidFill>
                  <a:schemeClr val="tx1"/>
                </a:solidFill>
              </a:rPr>
              <a:t> -</a:t>
            </a:r>
            <a:endParaRPr lang="tr-TR" sz="1300" dirty="0">
              <a:solidFill>
                <a:schemeClr val="tx1"/>
              </a:solidFill>
            </a:endParaRPr>
          </a:p>
        </p:txBody>
      </p:sp>
      <p:pic>
        <p:nvPicPr>
          <p:cNvPr id="14" name="Picture 4" descr="C:\Users\MERHABA SA\Pictures\okul fotoğraf\20180419_1318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80" y="2780928"/>
            <a:ext cx="7770440"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26127" y="-11962"/>
            <a:ext cx="9185936" cy="866437"/>
            <a:chOff x="0" y="3994375"/>
            <a:chExt cx="6858000" cy="1155249"/>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3" name="Metin kutusu 12"/>
            <p:cNvSpPr txBox="1"/>
            <p:nvPr/>
          </p:nvSpPr>
          <p:spPr>
            <a:xfrm>
              <a:off x="188640" y="4105423"/>
              <a:ext cx="1944013" cy="328295"/>
            </a:xfrm>
            <a:prstGeom prst="rect">
              <a:avLst/>
            </a:prstGeom>
            <a:noFill/>
          </p:spPr>
          <p:txBody>
            <a:bodyPr wrap="square" rtlCol="0">
              <a:spAutoFit/>
            </a:bodyPr>
            <a:lstStyle/>
            <a:p>
              <a:r>
                <a:rPr lang="tr-TR" sz="1000" b="1" dirty="0" smtClean="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 İlçe </a:t>
              </a:r>
              <a:r>
                <a:rPr lang="tr-TR" sz="1000" b="1" dirty="0">
                  <a:solidFill>
                    <a:prstClr val="white"/>
                  </a:solidFill>
                  <a:effectLst>
                    <a:outerShdw blurRad="38100" dist="38100" dir="2700000" algn="tl">
                      <a:srgbClr val="000000">
                        <a:alpha val="43137"/>
                      </a:srgbClr>
                    </a:outerShdw>
                  </a:effectLst>
                  <a:latin typeface="Sakkal Majalla" pitchFamily="2" charset="-78"/>
                  <a:cs typeface="Sakkal Majalla" pitchFamily="2" charset="-78"/>
                </a:rPr>
                <a:t>Mili Eğitim Müdürlüğü</a:t>
              </a:r>
            </a:p>
          </p:txBody>
        </p:sp>
      </p:grpSp>
      <p:graphicFrame>
        <p:nvGraphicFramePr>
          <p:cNvPr id="3" name="Tablo 2"/>
          <p:cNvGraphicFramePr>
            <a:graphicFrameLocks noGrp="1"/>
          </p:cNvGraphicFramePr>
          <p:nvPr>
            <p:extLst>
              <p:ext uri="{D42A27DB-BD31-4B8C-83A1-F6EECF244321}">
                <p14:modId xmlns:p14="http://schemas.microsoft.com/office/powerpoint/2010/main" val="3510487412"/>
              </p:ext>
            </p:extLst>
          </p:nvPr>
        </p:nvGraphicFramePr>
        <p:xfrm>
          <a:off x="744547" y="2060848"/>
          <a:ext cx="7272808" cy="2232247"/>
        </p:xfrm>
        <a:graphic>
          <a:graphicData uri="http://schemas.openxmlformats.org/drawingml/2006/table">
            <a:tbl>
              <a:tblPr firstRow="1" firstCol="1" bandRow="1"/>
              <a:tblGrid>
                <a:gridCol w="1368152"/>
                <a:gridCol w="643477"/>
                <a:gridCol w="464222"/>
                <a:gridCol w="464222"/>
                <a:gridCol w="464222"/>
                <a:gridCol w="464222"/>
                <a:gridCol w="464222"/>
                <a:gridCol w="464222"/>
                <a:gridCol w="464222"/>
                <a:gridCol w="464222"/>
                <a:gridCol w="464222"/>
                <a:gridCol w="579125"/>
                <a:gridCol w="504056"/>
              </a:tblGrid>
              <a:tr h="420448">
                <a:tc gridSpan="13">
                  <a:txBody>
                    <a:bodyPr/>
                    <a:lstStyle/>
                    <a:p>
                      <a:pPr marL="180975" lvl="0" indent="0" algn="l">
                        <a:lnSpc>
                          <a:spcPct val="115000"/>
                        </a:lnSpc>
                        <a:spcAft>
                          <a:spcPts val="0"/>
                        </a:spcAft>
                        <a:buSzPts val="1200"/>
                        <a:buFont typeface="Calibri"/>
                        <a:buNone/>
                      </a:pPr>
                      <a:r>
                        <a:rPr lang="tr-TR" sz="900" b="1" dirty="0" smtClean="0">
                          <a:solidFill>
                            <a:srgbClr val="FFFFFF"/>
                          </a:solidFill>
                          <a:effectLst/>
                          <a:latin typeface="Calibri"/>
                          <a:ea typeface="Calibri"/>
                          <a:cs typeface="Calibri"/>
                        </a:rPr>
                        <a:t>A.</a:t>
                      </a:r>
                      <a:r>
                        <a:rPr lang="tr-TR" sz="900" b="1" baseline="0" dirty="0" smtClean="0">
                          <a:solidFill>
                            <a:srgbClr val="FFFFFF"/>
                          </a:solidFill>
                          <a:effectLst/>
                          <a:latin typeface="Calibri"/>
                          <a:ea typeface="Calibri"/>
                          <a:cs typeface="Calibri"/>
                        </a:rPr>
                        <a:t> ÖĞRENCİ BİLGİLERİ (OKUL ÖNCESİ-İLKOKUL- ORTAOKUL-LİSE İÇİN DÜZENLEYİNİZ)</a:t>
                      </a: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marL="180975" lvl="0" indent="0" algn="l">
                        <a:lnSpc>
                          <a:spcPct val="115000"/>
                        </a:lnSpc>
                        <a:spcAft>
                          <a:spcPts val="0"/>
                        </a:spcAft>
                        <a:buSzPts val="1200"/>
                        <a:buFont typeface="Calibri"/>
                        <a:buNone/>
                      </a:pPr>
                      <a:endParaRPr lang="tr-TR" sz="900" dirty="0">
                        <a:effectLst/>
                        <a:latin typeface="Calibri"/>
                        <a:ea typeface="Calibri"/>
                        <a:cs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hMerge="1">
                  <a:txBody>
                    <a:bodyPr/>
                    <a:lstStyle/>
                    <a:p>
                      <a:endParaRPr lang="tr-TR"/>
                    </a:p>
                  </a:txBody>
                  <a:tcPr/>
                </a:tc>
                <a:tc hMerge="1">
                  <a:txBody>
                    <a:bodyPr/>
                    <a:lstStyle/>
                    <a:p>
                      <a:endParaRPr lang="tr-TR"/>
                    </a:p>
                  </a:txBody>
                  <a:tcPr/>
                </a:tc>
              </a:tr>
              <a:tr h="267096">
                <a:tc>
                  <a:txBody>
                    <a:bodyPr/>
                    <a:lstStyle/>
                    <a:p>
                      <a:pPr algn="ctr">
                        <a:spcAft>
                          <a:spcPts val="0"/>
                        </a:spcAft>
                      </a:pPr>
                      <a:endParaRPr lang="tr-TR" sz="12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1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effectLst/>
                          <a:latin typeface="Times New Roman"/>
                          <a:ea typeface="Times New Roman"/>
                        </a:rPr>
                        <a:t>2017-2018</a:t>
                      </a:r>
                      <a:r>
                        <a:rPr lang="tr-TR" sz="1200" baseline="0" dirty="0" smtClean="0">
                          <a:effectLst/>
                          <a:latin typeface="Times New Roman"/>
                          <a:ea typeface="Times New Roman"/>
                        </a:rPr>
                        <a:t>  EĞİTİM- ÖĞRETİM YILI</a:t>
                      </a: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tr-TR"/>
                    </a:p>
                  </a:txBody>
                  <a:tcPr/>
                </a:tc>
                <a:tc hMerge="1">
                  <a:txBody>
                    <a:bodyPr/>
                    <a:lstStyle/>
                    <a:p>
                      <a:endParaRPr lang="tr-TR"/>
                    </a:p>
                  </a:txBody>
                  <a:tcPr/>
                </a:tc>
              </a:tr>
              <a:tr h="196516">
                <a:tc>
                  <a:txBody>
                    <a:bodyPr/>
                    <a:lstStyle/>
                    <a:p>
                      <a:pPr algn="ctr">
                        <a:spcAft>
                          <a:spcPts val="0"/>
                        </a:spcAft>
                      </a:pPr>
                      <a:endParaRPr lang="tr-TR" sz="12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effectLst/>
                          <a:latin typeface="Times New Roman"/>
                          <a:ea typeface="Times New Roman"/>
                        </a:rPr>
                        <a:t>5.SINIF (imam hatip)</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effectLst/>
                          <a:latin typeface="Times New Roman"/>
                          <a:ea typeface="Times New Roman"/>
                        </a:rPr>
                        <a:t>6. 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effectLst/>
                          <a:latin typeface="Times New Roman"/>
                          <a:ea typeface="Times New Roman"/>
                        </a:rPr>
                        <a:t>7.SINIF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a:spcAft>
                          <a:spcPts val="0"/>
                        </a:spcAft>
                      </a:pPr>
                      <a:endParaRPr lang="tr-TR" sz="9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effectLst/>
                          <a:latin typeface="Times New Roman"/>
                          <a:ea typeface="Times New Roman"/>
                        </a:rPr>
                        <a:t>8.SINIF</a:t>
                      </a: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9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6516">
                <a:tc>
                  <a:txBody>
                    <a:bodyPr/>
                    <a:lstStyle/>
                    <a:p>
                      <a:pPr algn="ctr">
                        <a:spcAft>
                          <a:spcPts val="0"/>
                        </a:spcAft>
                      </a:pPr>
                      <a:endParaRPr lang="tr-TR" sz="12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K</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E</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T</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K</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E</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T</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K</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E</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T</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K</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E</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200" dirty="0" smtClean="0">
                          <a:effectLst/>
                          <a:latin typeface="Times New Roman"/>
                          <a:ea typeface="Times New Roman"/>
                        </a:rPr>
                        <a:t>T</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65607">
                <a:tc>
                  <a:txBody>
                    <a:bodyPr/>
                    <a:lstStyle/>
                    <a:p>
                      <a:pPr algn="ctr">
                        <a:spcAft>
                          <a:spcPts val="0"/>
                        </a:spcAft>
                      </a:pPr>
                      <a:r>
                        <a:rPr lang="tr-TR" sz="1200" b="0" dirty="0" smtClean="0">
                          <a:effectLst/>
                          <a:latin typeface="Times New Roman"/>
                          <a:ea typeface="Times New Roman"/>
                        </a:rPr>
                        <a:t>ÖĞRENCİ SAYISI</a:t>
                      </a:r>
                      <a:endParaRPr lang="tr-TR" sz="12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29</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34</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63</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48</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55</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103</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36</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31</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67</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33</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39</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tr-TR" sz="1200" dirty="0" smtClean="0">
                          <a:effectLst/>
                          <a:latin typeface="Times New Roman"/>
                          <a:ea typeface="Times New Roman"/>
                        </a:rPr>
                        <a:t>72</a:t>
                      </a: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6516">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prstClr val="black"/>
                          </a:solidFill>
                          <a:effectLst/>
                          <a:uLnTx/>
                          <a:uFillTx/>
                          <a:latin typeface="Times New Roman"/>
                          <a:ea typeface="Times New Roman"/>
                          <a:cs typeface="+mn-cs"/>
                        </a:rPr>
                        <a:t>305  (22 si Hafızlık </a:t>
                      </a:r>
                      <a:r>
                        <a:rPr kumimoji="0" lang="tr-TR" sz="1200" b="0" i="0" u="none" strike="noStrike" kern="1200" cap="none" spc="0" normalizeH="0" baseline="0" noProof="0" smtClean="0">
                          <a:ln>
                            <a:noFill/>
                          </a:ln>
                          <a:solidFill>
                            <a:prstClr val="black"/>
                          </a:solidFill>
                          <a:effectLst/>
                          <a:uLnTx/>
                          <a:uFillTx/>
                          <a:latin typeface="Times New Roman"/>
                          <a:ea typeface="Times New Roman"/>
                          <a:cs typeface="+mn-cs"/>
                        </a:rPr>
                        <a:t>eğitiminde)</a:t>
                      </a:r>
                      <a:endParaRPr kumimoji="0" lang="tr-TR" sz="1200" b="0" i="0" u="none" strike="noStrike" kern="1200" cap="none" spc="0" normalizeH="0" baseline="0" noProof="0" dirty="0" smtClean="0">
                        <a:ln>
                          <a:noFill/>
                        </a:ln>
                        <a:solidFill>
                          <a:prstClr val="black"/>
                        </a:solidFill>
                        <a:effectLst/>
                        <a:uLnTx/>
                        <a:uFillTx/>
                        <a:latin typeface="Times New Roman"/>
                        <a:ea typeface="Times New Roman"/>
                        <a:cs typeface="+mn-cs"/>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gridSpan="1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2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6516">
                <a:tc vMerge="1">
                  <a:txBody>
                    <a:bodyPr/>
                    <a:lstStyle/>
                    <a:p>
                      <a:pPr algn="ctr">
                        <a:spcAft>
                          <a:spcPts val="0"/>
                        </a:spcAft>
                      </a:pPr>
                      <a:endParaRPr lang="tr-TR" sz="12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gridSpan="3">
                  <a:txBody>
                    <a:bodyPr/>
                    <a:lstStyle/>
                    <a:p>
                      <a:pPr algn="ctr">
                        <a:spcAft>
                          <a:spcPts val="0"/>
                        </a:spcAft>
                      </a:pPr>
                      <a:endParaRPr lang="tr-TR" sz="11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1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1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100" dirty="0" smtClean="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6516">
                <a:tc vMerge="1">
                  <a:txBody>
                    <a:bodyPr/>
                    <a:lstStyle/>
                    <a:p>
                      <a:pPr algn="ctr">
                        <a:spcAft>
                          <a:spcPts val="0"/>
                        </a:spcAft>
                      </a:pPr>
                      <a:endParaRPr lang="tr-TR" sz="12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6516">
                <a:tc vMerge="1">
                  <a:txBody>
                    <a:bodyPr/>
                    <a:lstStyle/>
                    <a:p>
                      <a:pPr algn="ctr">
                        <a:spcAft>
                          <a:spcPts val="0"/>
                        </a:spcAft>
                      </a:pPr>
                      <a:endParaRPr lang="tr-TR" sz="1200" b="0" dirty="0">
                        <a:effectLst/>
                        <a:latin typeface="Times New Roman"/>
                        <a:ea typeface="Times New Roman"/>
                      </a:endParaRPr>
                    </a:p>
                  </a:txBody>
                  <a:tcPr marL="57068" marR="57068" marT="0" marB="0" anchor="ctr">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tr-TR" sz="1200" dirty="0">
                        <a:effectLst/>
                        <a:latin typeface="Times New Roman"/>
                        <a:ea typeface="Times New Roman"/>
                      </a:endParaRPr>
                    </a:p>
                  </a:txBody>
                  <a:tcPr marL="57068" marR="5706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8" name="Slayt Numarası Yer Tutucusu 4"/>
          <p:cNvSpPr txBox="1">
            <a:spLocks/>
          </p:cNvSpPr>
          <p:nvPr/>
        </p:nvSpPr>
        <p:spPr>
          <a:xfrm>
            <a:off x="0" y="6412251"/>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dirty="0" smtClean="0">
                <a:solidFill>
                  <a:schemeClr val="bg1">
                    <a:lumMod val="75000"/>
                  </a:schemeClr>
                </a:solidFill>
              </a:rPr>
              <a:t>Gazi İmam </a:t>
            </a:r>
            <a:r>
              <a:rPr lang="tr-TR" dirty="0">
                <a:solidFill>
                  <a:schemeClr val="bg1">
                    <a:lumMod val="75000"/>
                  </a:schemeClr>
                </a:solidFill>
              </a:rPr>
              <a:t>Hatip Ortaokulu </a:t>
            </a:r>
            <a:r>
              <a:rPr lang="tr-TR" sz="1100" dirty="0" smtClean="0">
                <a:solidFill>
                  <a:schemeClr val="bg1">
                    <a:lumMod val="75000"/>
                  </a:schemeClr>
                </a:solidFill>
              </a:rPr>
              <a:t>Müdürlüğü </a:t>
            </a:r>
            <a:r>
              <a:rPr lang="tr-TR" sz="1100" dirty="0">
                <a:solidFill>
                  <a:prstClr val="white">
                    <a:lumMod val="75000"/>
                  </a:prstClr>
                </a:solidFill>
              </a:rPr>
              <a:t>2017-2018 </a:t>
            </a:r>
            <a:r>
              <a:rPr lang="tr-TR" sz="1100" dirty="0" smtClean="0">
                <a:solidFill>
                  <a:prstClr val="white">
                    <a:lumMod val="75000"/>
                  </a:prstClr>
                </a:solidFill>
              </a:rPr>
              <a:t>                                        </a:t>
            </a:r>
            <a:r>
              <a:rPr lang="tr-TR" sz="1300" dirty="0" smtClean="0">
                <a:solidFill>
                  <a:prstClr val="black"/>
                </a:solidFill>
              </a:rPr>
              <a:t>- </a:t>
            </a:r>
            <a:fld id="{9D8F4175-962E-41E7-A50F-4ADF61DA32C9}" type="slidenum">
              <a:rPr lang="tr-TR" smtClean="0">
                <a:solidFill>
                  <a:prstClr val="black"/>
                </a:solidFill>
              </a:rPr>
              <a:pPr algn="l"/>
              <a:t>8</a:t>
            </a:fld>
            <a:r>
              <a:rPr lang="tr-TR" sz="1300" dirty="0" smtClean="0">
                <a:solidFill>
                  <a:prstClr val="black"/>
                </a:solidFill>
              </a:rPr>
              <a:t> -</a:t>
            </a:r>
            <a:endParaRPr lang="tr-TR" sz="1300" dirty="0">
              <a:solidFill>
                <a:prstClr val="black"/>
              </a:solidFill>
            </a:endParaRPr>
          </a:p>
        </p:txBody>
      </p:sp>
      <p:sp>
        <p:nvSpPr>
          <p:cNvPr id="10" name="Dikdörtgen 9"/>
          <p:cNvSpPr/>
          <p:nvPr/>
        </p:nvSpPr>
        <p:spPr>
          <a:xfrm>
            <a:off x="560893" y="908720"/>
            <a:ext cx="7467492"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tr-TR" b="1" dirty="0" smtClean="0">
                <a:solidFill>
                  <a:prstClr val="black"/>
                </a:solidFill>
                <a:latin typeface="Cambria" pitchFamily="18" charset="0"/>
              </a:rPr>
              <a:t>GAZİ İMAM - HATİP ORTAOKULUNDA </a:t>
            </a:r>
            <a:r>
              <a:rPr lang="tr-TR" b="1" dirty="0">
                <a:solidFill>
                  <a:prstClr val="black"/>
                </a:solidFill>
                <a:latin typeface="Cambria" pitchFamily="18" charset="0"/>
              </a:rPr>
              <a:t>BULUNAN ÖĞRENCİ BİLGİLERİ</a:t>
            </a:r>
          </a:p>
        </p:txBody>
      </p:sp>
    </p:spTree>
    <p:extLst>
      <p:ext uri="{BB962C8B-B14F-4D97-AF65-F5344CB8AC3E}">
        <p14:creationId xmlns:p14="http://schemas.microsoft.com/office/powerpoint/2010/main" val="3739799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 8"/>
          <p:cNvGrpSpPr/>
          <p:nvPr/>
        </p:nvGrpSpPr>
        <p:grpSpPr>
          <a:xfrm>
            <a:off x="-26127" y="-11965"/>
            <a:ext cx="9185936" cy="866437"/>
            <a:chOff x="0" y="3994375"/>
            <a:chExt cx="6858000" cy="1155249"/>
          </a:xfrm>
        </p:grpSpPr>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94375"/>
              <a:ext cx="6858000" cy="1155249"/>
            </a:xfrm>
            <a:prstGeom prst="rect">
              <a:avLst/>
            </a:prstGeom>
          </p:spPr>
        </p:pic>
        <p:sp>
          <p:nvSpPr>
            <p:cNvPr id="14" name="Metin kutusu 13"/>
            <p:cNvSpPr txBox="1"/>
            <p:nvPr/>
          </p:nvSpPr>
          <p:spPr>
            <a:xfrm>
              <a:off x="188640" y="4105423"/>
              <a:ext cx="1944013" cy="328295"/>
            </a:xfrm>
            <a:prstGeom prst="rect">
              <a:avLst/>
            </a:prstGeom>
            <a:noFill/>
          </p:spPr>
          <p:txBody>
            <a:bodyPr wrap="square" rtlCol="0">
              <a:spAutoFit/>
            </a:bodyPr>
            <a:lstStyle/>
            <a:p>
              <a:r>
                <a:rPr lang="tr-TR" sz="1000" b="1" dirty="0" smtClean="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 İlçe Mili Eğitim Müdürlüğü</a:t>
              </a:r>
              <a:endPar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endParaRPr>
            </a:p>
          </p:txBody>
        </p:sp>
      </p:grpSp>
      <p:sp>
        <p:nvSpPr>
          <p:cNvPr id="8" name="Slayt Numarası Yer Tutucusu 4"/>
          <p:cNvSpPr txBox="1">
            <a:spLocks/>
          </p:cNvSpPr>
          <p:nvPr/>
        </p:nvSpPr>
        <p:spPr>
          <a:xfrm>
            <a:off x="0" y="6412249"/>
            <a:ext cx="91440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tr-TR" sz="1100" dirty="0">
                <a:solidFill>
                  <a:prstClr val="white">
                    <a:lumMod val="75000"/>
                  </a:prstClr>
                </a:solidFill>
              </a:rPr>
              <a:t>Gazi   İmam Hatip </a:t>
            </a:r>
            <a:r>
              <a:rPr lang="tr-TR" sz="1100" dirty="0" smtClean="0">
                <a:solidFill>
                  <a:prstClr val="white">
                    <a:lumMod val="75000"/>
                  </a:prstClr>
                </a:solidFill>
              </a:rPr>
              <a:t>  Ortaokulu  Müdürlüğü </a:t>
            </a:r>
            <a:r>
              <a:rPr lang="tr-TR" sz="1100" dirty="0">
                <a:solidFill>
                  <a:prstClr val="white">
                    <a:lumMod val="75000"/>
                  </a:prstClr>
                </a:solidFill>
              </a:rPr>
              <a:t>2019-2020                                    </a:t>
            </a:r>
            <a:fld id="{9D8F4175-962E-41E7-A50F-4ADF61DA32C9}" type="slidenum">
              <a:rPr lang="tr-TR" smtClean="0">
                <a:solidFill>
                  <a:schemeClr val="tx1"/>
                </a:solidFill>
              </a:rPr>
              <a:pPr algn="l"/>
              <a:t>9</a:t>
            </a:fld>
            <a:r>
              <a:rPr lang="tr-TR" sz="1300" dirty="0" smtClean="0">
                <a:solidFill>
                  <a:schemeClr val="tx1"/>
                </a:solidFill>
              </a:rPr>
              <a:t> -</a:t>
            </a:r>
            <a:endParaRPr lang="tr-TR" sz="1300" dirty="0">
              <a:solidFill>
                <a:schemeClr val="tx1"/>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2995134173"/>
              </p:ext>
            </p:extLst>
          </p:nvPr>
        </p:nvGraphicFramePr>
        <p:xfrm>
          <a:off x="861060" y="2238304"/>
          <a:ext cx="6735277" cy="1455552"/>
        </p:xfrm>
        <a:graphic>
          <a:graphicData uri="http://schemas.openxmlformats.org/drawingml/2006/table">
            <a:tbl>
              <a:tblPr>
                <a:tableStyleId>{5C22544A-7EE6-4342-B048-85BDC9FD1C3A}</a:tableStyleId>
              </a:tblPr>
              <a:tblGrid>
                <a:gridCol w="1334676"/>
                <a:gridCol w="1012262"/>
                <a:gridCol w="1082602"/>
                <a:gridCol w="1082602"/>
                <a:gridCol w="1082602"/>
                <a:gridCol w="1140533"/>
              </a:tblGrid>
              <a:tr h="344976">
                <a:tc>
                  <a:txBody>
                    <a:bodyPr/>
                    <a:lstStyle/>
                    <a:p>
                      <a:pPr algn="ctr">
                        <a:lnSpc>
                          <a:spcPct val="115000"/>
                        </a:lnSpc>
                        <a:spcAft>
                          <a:spcPts val="0"/>
                        </a:spcAft>
                      </a:pP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1200" dirty="0" smtClean="0">
                          <a:effectLst/>
                          <a:latin typeface="Times New Roman"/>
                          <a:ea typeface="Times New Roman"/>
                        </a:rPr>
                        <a:t>2019-2020 </a:t>
                      </a:r>
                      <a:r>
                        <a:rPr lang="tr-TR" sz="1200" baseline="0" dirty="0" smtClean="0">
                          <a:effectLst/>
                          <a:latin typeface="Times New Roman"/>
                          <a:ea typeface="Times New Roman"/>
                        </a:rPr>
                        <a:t> </a:t>
                      </a:r>
                      <a:r>
                        <a:rPr lang="tr-TR" sz="1200" dirty="0" smtClean="0">
                          <a:effectLst/>
                          <a:latin typeface="Times New Roman"/>
                          <a:ea typeface="Times New Roman"/>
                        </a:rPr>
                        <a:t>EĞİTİM ÖĞRETİM YILI</a:t>
                      </a: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15000"/>
                        </a:lnSpc>
                        <a:spcAft>
                          <a:spcPts val="0"/>
                        </a:spcAft>
                      </a:pPr>
                      <a:endParaRPr lang="tr-TR" sz="9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4976">
                <a:tc>
                  <a:txBody>
                    <a:bodyPr/>
                    <a:lstStyle/>
                    <a:p>
                      <a:pPr algn="ctr">
                        <a:lnSpc>
                          <a:spcPct val="115000"/>
                        </a:lnSpc>
                        <a:spcAft>
                          <a:spcPts val="0"/>
                        </a:spcAft>
                      </a:pPr>
                      <a:r>
                        <a:rPr lang="tr-TR" sz="1200" dirty="0">
                          <a:effectLst/>
                        </a:rPr>
                        <a:t>OKULUN ADI</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rPr>
                        <a:t>Derslik Sayısı</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rPr>
                        <a:t>Şube Sayısı</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latin typeface="Times New Roman"/>
                          <a:ea typeface="Times New Roman"/>
                        </a:rPr>
                        <a:t>Öğrenci (Kız)</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latin typeface="Times New Roman"/>
                          <a:ea typeface="Times New Roman"/>
                        </a:rPr>
                        <a:t>Öğrenci (Erkek)</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latin typeface="Times New Roman"/>
                          <a:ea typeface="Times New Roman"/>
                        </a:rPr>
                        <a:t>Öğrenci (Toplam)</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952">
                <a:tc>
                  <a:txBody>
                    <a:bodyPr/>
                    <a:lstStyle/>
                    <a:p>
                      <a:pPr>
                        <a:lnSpc>
                          <a:spcPct val="115000"/>
                        </a:lnSpc>
                        <a:spcAft>
                          <a:spcPts val="0"/>
                        </a:spcAft>
                      </a:pPr>
                      <a:r>
                        <a:rPr lang="tr-TR" sz="1200" dirty="0" smtClean="0">
                          <a:effectLst/>
                        </a:rPr>
                        <a:t>GAZİ İMAM-</a:t>
                      </a:r>
                      <a:r>
                        <a:rPr lang="tr-TR" sz="1200" baseline="0" dirty="0" smtClean="0">
                          <a:effectLst/>
                        </a:rPr>
                        <a:t> HATİP </a:t>
                      </a:r>
                      <a:r>
                        <a:rPr lang="tr-TR" sz="1200" dirty="0" smtClean="0">
                          <a:effectLst/>
                        </a:rPr>
                        <a:t>ORTOKULU</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latin typeface="Times New Roman"/>
                          <a:ea typeface="Times New Roman"/>
                        </a:rPr>
                        <a:t>19</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latin typeface="Times New Roman"/>
                          <a:ea typeface="Times New Roman"/>
                        </a:rPr>
                        <a:t>16</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latin typeface="Times New Roman"/>
                          <a:ea typeface="Times New Roman"/>
                        </a:rPr>
                        <a:t>177</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latin typeface="Times New Roman"/>
                          <a:ea typeface="Times New Roman"/>
                        </a:rPr>
                        <a:t>178</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tr-TR" sz="1200" dirty="0" smtClean="0">
                          <a:effectLst/>
                          <a:latin typeface="Times New Roman"/>
                          <a:ea typeface="Times New Roman"/>
                        </a:rPr>
                        <a:t>356</a:t>
                      </a:r>
                      <a:endParaRPr lang="tr-TR" sz="1200" dirty="0">
                        <a:effectLst/>
                        <a:latin typeface="Times New Roman"/>
                        <a:ea typeface="Times New Roman"/>
                      </a:endParaRPr>
                    </a:p>
                  </a:txBody>
                  <a:tcPr marL="59267" marR="592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Dikdörtgen 10"/>
          <p:cNvSpPr/>
          <p:nvPr/>
        </p:nvSpPr>
        <p:spPr>
          <a:xfrm>
            <a:off x="560893" y="908720"/>
            <a:ext cx="7467492"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tr-TR" dirty="0"/>
              <a:t>Derslik – Şube- Öğrenci Sayıları</a:t>
            </a:r>
            <a:br>
              <a:rPr lang="tr-TR" dirty="0"/>
            </a:br>
            <a:endParaRPr lang="tr-TR" b="1" dirty="0">
              <a:solidFill>
                <a:prstClr val="black"/>
              </a:solidFill>
              <a:latin typeface="Cambria" pitchFamily="18" charset="0"/>
            </a:endParaRPr>
          </a:p>
        </p:txBody>
      </p:sp>
    </p:spTree>
    <p:extLst>
      <p:ext uri="{BB962C8B-B14F-4D97-AF65-F5344CB8AC3E}">
        <p14:creationId xmlns:p14="http://schemas.microsoft.com/office/powerpoint/2010/main" val="184881699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7113</TotalTime>
  <Words>1012</Words>
  <Application>Microsoft Office PowerPoint</Application>
  <PresentationFormat>Ekran Gösterisi (4:3)</PresentationFormat>
  <Paragraphs>309</Paragraphs>
  <Slides>19</Slides>
  <Notes>1</Notes>
  <HiddenSlides>0</HiddenSlides>
  <MMClips>0</MMClips>
  <ScaleCrop>false</ScaleCrop>
  <HeadingPairs>
    <vt:vector size="4" baseType="variant">
      <vt:variant>
        <vt:lpstr>Tema</vt:lpstr>
      </vt:variant>
      <vt:variant>
        <vt:i4>3</vt:i4>
      </vt:variant>
      <vt:variant>
        <vt:lpstr>Slayt Başlıkları</vt:lpstr>
      </vt:variant>
      <vt:variant>
        <vt:i4>19</vt:i4>
      </vt:variant>
    </vt:vector>
  </HeadingPairs>
  <TitlesOfParts>
    <vt:vector size="22" baseType="lpstr">
      <vt:lpstr>Özel Tasarım</vt:lpstr>
      <vt:lpstr>Default Design</vt:lpstr>
      <vt:lpstr>Moda Tasarımı</vt:lpstr>
      <vt:lpstr>OKUL TANITIMI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ETKİNLİKLER</vt:lpstr>
      <vt:lpstr>Sportif </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Alaaddin DÖNER</dc:creator>
  <cp:lastModifiedBy>MERHABA SA</cp:lastModifiedBy>
  <cp:revision>602</cp:revision>
  <cp:lastPrinted>2010-12-28T11:30:33Z</cp:lastPrinted>
  <dcterms:created xsi:type="dcterms:W3CDTF">2010-12-28T08:13:00Z</dcterms:created>
  <dcterms:modified xsi:type="dcterms:W3CDTF">2020-02-10T12:53:36Z</dcterms:modified>
</cp:coreProperties>
</file>